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notesMasterIdLst>
    <p:notesMasterId r:id="rId21"/>
  </p:notesMasterIdLst>
  <p:sldIdLst>
    <p:sldId id="256" r:id="rId2"/>
    <p:sldId id="265" r:id="rId3"/>
    <p:sldId id="260" r:id="rId4"/>
    <p:sldId id="257" r:id="rId5"/>
    <p:sldId id="268" r:id="rId6"/>
    <p:sldId id="267" r:id="rId7"/>
    <p:sldId id="266" r:id="rId8"/>
    <p:sldId id="274" r:id="rId9"/>
    <p:sldId id="269" r:id="rId10"/>
    <p:sldId id="259" r:id="rId11"/>
    <p:sldId id="271" r:id="rId12"/>
    <p:sldId id="272" r:id="rId13"/>
    <p:sldId id="275" r:id="rId14"/>
    <p:sldId id="273" r:id="rId15"/>
    <p:sldId id="258" r:id="rId16"/>
    <p:sldId id="261" r:id="rId17"/>
    <p:sldId id="262" r:id="rId18"/>
    <p:sldId id="263" r:id="rId19"/>
    <p:sldId id="264" r:id="rId20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72" autoAdjust="0"/>
    <p:restoredTop sz="94660"/>
  </p:normalViewPr>
  <p:slideViewPr>
    <p:cSldViewPr snapToGrid="0">
      <p:cViewPr>
        <p:scale>
          <a:sx n="66" d="100"/>
          <a:sy n="66" d="100"/>
        </p:scale>
        <p:origin x="312" y="-64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nagłówka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l-PL"/>
          </a:p>
        </p:txBody>
      </p:sp>
      <p:sp>
        <p:nvSpPr>
          <p:cNvPr id="3" name="Symbol zastępczy daty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D4B76C6-6030-4D02-8C36-FB5E336FCF23}" type="datetimeFigureOut">
              <a:rPr lang="pl-PL" smtClean="0"/>
              <a:t>03.03.2025</a:t>
            </a:fld>
            <a:endParaRPr lang="pl-PL"/>
          </a:p>
        </p:txBody>
      </p:sp>
      <p:sp>
        <p:nvSpPr>
          <p:cNvPr id="4" name="Symbol zastępczy obrazu slajdu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l-PL"/>
          </a:p>
        </p:txBody>
      </p:sp>
      <p:sp>
        <p:nvSpPr>
          <p:cNvPr id="5" name="Symbol zastępczy notatek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B435D66-FA54-48E1-A64B-3001DD93D60F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64319608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B435D66-FA54-48E1-A64B-3001DD93D60F}" type="slidenum">
              <a:rPr lang="pl-PL" smtClean="0"/>
              <a:t>13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61051235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4212" y="685799"/>
            <a:ext cx="8001000" cy="2971801"/>
          </a:xfrm>
        </p:spPr>
        <p:txBody>
          <a:bodyPr anchor="b">
            <a:normAutofit/>
          </a:bodyPr>
          <a:lstStyle>
            <a:lvl1pPr algn="l">
              <a:defRPr sz="4800">
                <a:effectLst/>
              </a:defRPr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4212" y="3843867"/>
            <a:ext cx="6400800" cy="1947333"/>
          </a:xfrm>
        </p:spPr>
        <p:txBody>
          <a:bodyPr anchor="t">
            <a:normAutofit/>
          </a:bodyPr>
          <a:lstStyle>
            <a:lvl1pPr marL="0" indent="0" algn="l">
              <a:buNone/>
              <a:defRPr sz="21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l-PL"/>
              <a:t>Kliknij, aby edytować styl wzorca podtytułu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3/2/2025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6" name="Straight Connector 15"/>
          <p:cNvCxnSpPr/>
          <p:nvPr/>
        </p:nvCxnSpPr>
        <p:spPr>
          <a:xfrm flipH="1">
            <a:off x="8228012" y="8467"/>
            <a:ext cx="3810000" cy="3810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 flipH="1">
            <a:off x="6108170" y="91545"/>
            <a:ext cx="6080655" cy="6080655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/>
        </p:nvCxnSpPr>
        <p:spPr>
          <a:xfrm flipH="1">
            <a:off x="7235825" y="228600"/>
            <a:ext cx="4953000" cy="4953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/>
          <p:cNvCxnSpPr/>
          <p:nvPr/>
        </p:nvCxnSpPr>
        <p:spPr>
          <a:xfrm flipH="1">
            <a:off x="7335837" y="32278"/>
            <a:ext cx="4852989" cy="4852989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/>
          <p:nvPr/>
        </p:nvCxnSpPr>
        <p:spPr>
          <a:xfrm flipH="1">
            <a:off x="7845426" y="609601"/>
            <a:ext cx="4343399" cy="4343399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3/2/2025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1" y="2006600"/>
            <a:ext cx="8534401" cy="2281600"/>
          </a:xfrm>
        </p:spPr>
        <p:txBody>
          <a:bodyPr anchor="b">
            <a:normAutofit/>
          </a:bodyPr>
          <a:lstStyle>
            <a:lvl1pPr algn="l">
              <a:defRPr sz="3600" b="0" cap="all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3" y="4495800"/>
            <a:ext cx="8534400" cy="14986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3/2/2025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4211" y="685800"/>
            <a:ext cx="4937655" cy="3615267"/>
          </a:xfrm>
        </p:spPr>
        <p:txBody>
          <a:bodyPr>
            <a:normAutofit/>
          </a:bodyPr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808133" y="685801"/>
            <a:ext cx="4934479" cy="3615266"/>
          </a:xfrm>
        </p:spPr>
        <p:txBody>
          <a:bodyPr>
            <a:normAutofit/>
          </a:bodyPr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3/2/2025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72080" y="685800"/>
            <a:ext cx="4649787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4211" y="1270529"/>
            <a:ext cx="4937655" cy="3030538"/>
          </a:xfrm>
        </p:spPr>
        <p:txBody>
          <a:bodyPr anchor="t">
            <a:normAutofit/>
          </a:bodyPr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079066" y="685800"/>
            <a:ext cx="4665134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806545" y="1262062"/>
            <a:ext cx="4929188" cy="3030538"/>
          </a:xfrm>
        </p:spPr>
        <p:txBody>
          <a:bodyPr anchor="t">
            <a:normAutofit/>
          </a:bodyPr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3/2/2025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3/2/2025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3/2/2025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085012" y="685800"/>
            <a:ext cx="3657600" cy="137160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4212" y="685800"/>
            <a:ext cx="5943601" cy="5308600"/>
          </a:xfrm>
        </p:spPr>
        <p:txBody>
          <a:bodyPr anchor="ctr">
            <a:normAutofit/>
          </a:bodyPr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085012" y="2209799"/>
            <a:ext cx="3657600" cy="2091267"/>
          </a:xfrm>
        </p:spPr>
        <p:txBody>
          <a:bodyPr anchor="t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3/2/2025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2812" y="1447800"/>
            <a:ext cx="6019800" cy="1143000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14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989012" y="914400"/>
            <a:ext cx="3280974" cy="4572000"/>
          </a:xfrm>
          <a:prstGeom prst="snip2DiagRect">
            <a:avLst>
              <a:gd name="adj1" fmla="val 10815"/>
              <a:gd name="adj2" fmla="val 0"/>
            </a:avLst>
          </a:prstGeom>
          <a:ln w="15875">
            <a:solidFill>
              <a:schemeClr val="tx1">
                <a:alpha val="4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pl-PL"/>
              <a:t>Kliknij ikonę, aby dodać obraz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2812" y="2777066"/>
            <a:ext cx="6021388" cy="2048933"/>
          </a:xfrm>
        </p:spPr>
        <p:txBody>
          <a:bodyPr anchor="t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3/2/2025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Obraz panoramiczny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3"/>
          </p:nvPr>
        </p:nvSpPr>
        <p:spPr>
          <a:xfrm>
            <a:off x="685800" y="533400"/>
            <a:ext cx="10818812" cy="3124200"/>
          </a:xfrm>
          <a:prstGeom prst="snip2DiagRect">
            <a:avLst>
              <a:gd name="adj1" fmla="val 10815"/>
              <a:gd name="adj2" fmla="val 0"/>
            </a:avLst>
          </a:prstGeom>
          <a:ln w="15875">
            <a:solidFill>
              <a:schemeClr val="tx1">
                <a:alpha val="4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pl-PL"/>
              <a:t>Kliknij ikonę, aby dodać obraz</a:t>
            </a:r>
            <a:endParaRPr lang="en-US" dirty="0"/>
          </a:p>
        </p:txBody>
      </p:sp>
      <p:sp>
        <p:nvSpPr>
          <p:cNvPr id="16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914402" y="3843867"/>
            <a:ext cx="8304210" cy="457200"/>
          </a:xfrm>
        </p:spPr>
        <p:txBody>
          <a:bodyPr anchor="t">
            <a:normAutofit/>
          </a:bodyPr>
          <a:lstStyle>
            <a:lvl1pPr marL="0" indent="0">
              <a:buFontTx/>
              <a:buNone/>
              <a:defRPr sz="16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3/2/2025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ytuł i po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3" y="685800"/>
            <a:ext cx="10058400" cy="2743200"/>
          </a:xfrm>
        </p:spPr>
        <p:txBody>
          <a:bodyPr anchor="ctr">
            <a:normAutofit/>
          </a:bodyPr>
          <a:lstStyle>
            <a:lvl1pPr algn="l">
              <a:defRPr sz="3200" b="0" cap="all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2" y="4114800"/>
            <a:ext cx="8535988" cy="1879600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3/2/2025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Oferta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685800"/>
            <a:ext cx="9144001" cy="2743200"/>
          </a:xfrm>
        </p:spPr>
        <p:txBody>
          <a:bodyPr anchor="ctr">
            <a:normAutofit/>
          </a:bodyPr>
          <a:lstStyle>
            <a:lvl1pPr algn="l">
              <a:defRPr sz="3200" b="0" cap="all">
                <a:solidFill>
                  <a:schemeClr val="tx1"/>
                </a:solidFill>
              </a:defRPr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446212" y="3429000"/>
            <a:ext cx="8534400" cy="381000"/>
          </a:xfrm>
        </p:spPr>
        <p:txBody>
          <a:bodyPr anchor="ctr"/>
          <a:lstStyle>
            <a:lvl1pPr marL="0" indent="0">
              <a:buFontTx/>
              <a:buNone/>
              <a:defRPr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3" y="4301067"/>
            <a:ext cx="8534400" cy="1684865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3/2/2025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531812" y="812222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285412" y="276860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Karta naz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2" y="3429000"/>
            <a:ext cx="8534400" cy="1697400"/>
          </a:xfrm>
        </p:spPr>
        <p:txBody>
          <a:bodyPr anchor="b">
            <a:normAutofit/>
          </a:bodyPr>
          <a:lstStyle>
            <a:lvl1pPr algn="l">
              <a:defRPr sz="3200" b="0" cap="all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5132981"/>
            <a:ext cx="8535990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3/2/2025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Karta nazwy cytat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3" y="685800"/>
            <a:ext cx="9144000" cy="2743200"/>
          </a:xfrm>
        </p:spPr>
        <p:txBody>
          <a:bodyPr anchor="ctr">
            <a:normAutofit/>
          </a:bodyPr>
          <a:lstStyle>
            <a:lvl1pPr algn="l">
              <a:defRPr sz="3200" b="0" cap="all">
                <a:solidFill>
                  <a:schemeClr val="tx1"/>
                </a:solidFill>
              </a:defRPr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4212" y="3928534"/>
            <a:ext cx="8534401" cy="1049866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 cap="all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pl-PL"/>
              <a:t>Kliknij, aby edytować style wzorca tekstu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4978400"/>
            <a:ext cx="8534401" cy="10160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3/2/2025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1" name="TextBox 10"/>
          <p:cNvSpPr txBox="1"/>
          <p:nvPr/>
        </p:nvSpPr>
        <p:spPr>
          <a:xfrm>
            <a:off x="531812" y="812222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0285412" y="276860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rawda lub fałsz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3" y="685800"/>
            <a:ext cx="10058400" cy="2743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4212" y="3928534"/>
            <a:ext cx="8534400" cy="8382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 cap="all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pl-PL"/>
              <a:t>Kliknij, aby edytować style wzorca tekstu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4766732"/>
            <a:ext cx="8534401" cy="1227667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3/2/2025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l">
              <a:defRPr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3/2/2025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85212" y="685800"/>
            <a:ext cx="2057400" cy="4572000"/>
          </a:xfrm>
        </p:spPr>
        <p:txBody>
          <a:bodyPr vert="eaVert"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85800"/>
            <a:ext cx="7823200" cy="5308600"/>
          </a:xfrm>
        </p:spPr>
        <p:txBody>
          <a:bodyPr vert="eaVert" anchor="t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3/2/2025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9206969" y="2963333"/>
            <a:ext cx="2981858" cy="3208867"/>
            <a:chOff x="9206969" y="2963333"/>
            <a:chExt cx="2981858" cy="3208867"/>
          </a:xfrm>
        </p:grpSpPr>
        <p:cxnSp>
          <p:nvCxnSpPr>
            <p:cNvPr id="8" name="Straight Connector 7"/>
            <p:cNvCxnSpPr/>
            <p:nvPr/>
          </p:nvCxnSpPr>
          <p:spPr>
            <a:xfrm flipH="1">
              <a:off x="11276012" y="2963333"/>
              <a:ext cx="912814" cy="912812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 flipH="1">
              <a:off x="9206969" y="3190344"/>
              <a:ext cx="2981857" cy="2981856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/>
            <p:cNvCxnSpPr/>
            <p:nvPr/>
          </p:nvCxnSpPr>
          <p:spPr>
            <a:xfrm flipH="1">
              <a:off x="10292292" y="3285067"/>
              <a:ext cx="1896534" cy="1896533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>
            <a:xfrm flipH="1">
              <a:off x="10443103" y="3131080"/>
              <a:ext cx="1745722" cy="174572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/>
            <p:cNvCxnSpPr/>
            <p:nvPr/>
          </p:nvCxnSpPr>
          <p:spPr>
            <a:xfrm flipH="1">
              <a:off x="10918826" y="3683001"/>
              <a:ext cx="1270001" cy="1269999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4212" y="4487332"/>
            <a:ext cx="8534400" cy="15070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2" y="685800"/>
            <a:ext cx="8534400" cy="361526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904412" y="6172200"/>
            <a:ext cx="160020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10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fld id="{B61BEF0D-F0BB-DE4B-95CE-6DB70DBA9567}" type="datetimeFigureOut">
              <a:rPr lang="en-US" dirty="0"/>
              <a:pPr/>
              <a:t>3/2/2025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4212" y="6172200"/>
            <a:ext cx="754380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0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63200" y="5578475"/>
            <a:ext cx="1142245" cy="6699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32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60" r:id="rId9"/>
    <p:sldLayoutId id="2147483668" r:id="rId10"/>
    <p:sldLayoutId id="2147483663" r:id="rId11"/>
    <p:sldLayoutId id="2147483664" r:id="rId12"/>
    <p:sldLayoutId id="2147483665" r:id="rId13"/>
    <p:sldLayoutId id="2147483666" r:id="rId14"/>
    <p:sldLayoutId id="2147483667" r:id="rId15"/>
    <p:sldLayoutId id="2147483658" r:id="rId16"/>
    <p:sldLayoutId id="2147483659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 cap="all">
          <a:ln w="3175" cmpd="sng">
            <a:noFill/>
          </a:ln>
          <a:solidFill>
            <a:schemeClr val="tx1"/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20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8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6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badania.net/co-ladne-to-zdrowe/" TargetMode="External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creativecommons.org/licenses/by-sa/3.0/" TargetMode="Externa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slideLayout" Target="../slideLayouts/slideLayout2.xml"/><Relationship Id="rId1" Type="http://schemas.openxmlformats.org/officeDocument/2006/relationships/video" Target="https://www.youtube.com/embed/w_6cH9JJ1_0?start=49&amp;feature=oembed" TargetMode="Externa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C7A59DF0-C337-58C0-0BF3-E897F93D3C3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84212" y="685799"/>
            <a:ext cx="8475028" cy="3062333"/>
          </a:xfrm>
        </p:spPr>
        <p:txBody>
          <a:bodyPr/>
          <a:lstStyle/>
          <a:p>
            <a:r>
              <a:rPr lang="pl-PL" dirty="0"/>
              <a:t>Foods </a:t>
            </a:r>
            <a:r>
              <a:rPr lang="pl-PL" dirty="0" err="1"/>
              <a:t>that</a:t>
            </a:r>
            <a:r>
              <a:rPr lang="pl-PL" dirty="0"/>
              <a:t> </a:t>
            </a:r>
            <a:r>
              <a:rPr lang="pl-PL" dirty="0" err="1"/>
              <a:t>can</a:t>
            </a:r>
            <a:r>
              <a:rPr lang="pl-PL" dirty="0"/>
              <a:t> </a:t>
            </a:r>
            <a:r>
              <a:rPr lang="pl-PL" dirty="0" err="1"/>
              <a:t>improve</a:t>
            </a:r>
            <a:r>
              <a:rPr lang="pl-PL" dirty="0"/>
              <a:t> Brain </a:t>
            </a:r>
            <a:r>
              <a:rPr lang="pl-PL" dirty="0" err="1"/>
              <a:t>function</a:t>
            </a:r>
            <a:endParaRPr lang="pl-PL" dirty="0"/>
          </a:p>
        </p:txBody>
      </p:sp>
      <p:pic>
        <p:nvPicPr>
          <p:cNvPr id="7" name="Obraz 6">
            <a:extLst>
              <a:ext uri="{FF2B5EF4-FFF2-40B4-BE49-F238E27FC236}">
                <a16:creationId xmlns:a16="http://schemas.microsoft.com/office/drawing/2014/main" id="{3164AC3B-609A-B35D-101B-3865D177795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89898" y="3168945"/>
            <a:ext cx="5020452" cy="3409723"/>
          </a:xfrm>
          <a:prstGeom prst="rect">
            <a:avLst/>
          </a:prstGeom>
        </p:spPr>
      </p:pic>
      <p:sp>
        <p:nvSpPr>
          <p:cNvPr id="8" name="pole tekstowe 7">
            <a:extLst>
              <a:ext uri="{FF2B5EF4-FFF2-40B4-BE49-F238E27FC236}">
                <a16:creationId xmlns:a16="http://schemas.microsoft.com/office/drawing/2014/main" id="{A4255158-4AA4-D8DA-E33E-EA1FB40DEB28}"/>
              </a:ext>
            </a:extLst>
          </p:cNvPr>
          <p:cNvSpPr txBox="1"/>
          <p:nvPr/>
        </p:nvSpPr>
        <p:spPr>
          <a:xfrm>
            <a:off x="684212" y="5622981"/>
            <a:ext cx="5392823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sz="2200" b="1" dirty="0"/>
              <a:t>T</a:t>
            </a:r>
            <a:r>
              <a:rPr lang="en-US" sz="2200" b="1" dirty="0" err="1"/>
              <a:t>opic</a:t>
            </a:r>
            <a:r>
              <a:rPr lang="en-US" sz="2200" dirty="0"/>
              <a:t>: Nutrition and cognitive function</a:t>
            </a:r>
            <a:endParaRPr lang="pl-PL" sz="2200" dirty="0"/>
          </a:p>
        </p:txBody>
      </p:sp>
    </p:spTree>
    <p:extLst>
      <p:ext uri="{BB962C8B-B14F-4D97-AF65-F5344CB8AC3E}">
        <p14:creationId xmlns:p14="http://schemas.microsoft.com/office/powerpoint/2010/main" val="274467229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79356D8B-E5D4-120D-F746-51B7A6F7C4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l-PL"/>
          </a:p>
        </p:txBody>
      </p:sp>
      <p:pic>
        <p:nvPicPr>
          <p:cNvPr id="9" name="Symbol zastępczy zawartości 8">
            <a:extLst>
              <a:ext uri="{FF2B5EF4-FFF2-40B4-BE49-F238E27FC236}">
                <a16:creationId xmlns:a16="http://schemas.microsoft.com/office/drawing/2014/main" id="{F8139C83-283A-945E-2811-1EF692DDE08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1005840"/>
            <a:ext cx="12229648" cy="5284757"/>
          </a:xfrm>
        </p:spPr>
      </p:pic>
    </p:spTree>
    <p:extLst>
      <p:ext uri="{BB962C8B-B14F-4D97-AF65-F5344CB8AC3E}">
        <p14:creationId xmlns:p14="http://schemas.microsoft.com/office/powerpoint/2010/main" val="185040323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FF36D504-33C5-1E5C-C271-649F828C776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73380" y="487680"/>
            <a:ext cx="11445240" cy="5379720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2400" b="1" dirty="0">
                <a:solidFill>
                  <a:schemeClr val="tx1">
                    <a:lumMod val="95000"/>
                  </a:schemeClr>
                </a:solidFill>
              </a:rPr>
              <a:t>Students </a:t>
            </a:r>
            <a:endParaRPr lang="pl-PL" sz="2400" b="1" dirty="0">
              <a:solidFill>
                <a:schemeClr val="tx1">
                  <a:lumMod val="95000"/>
                </a:schemeClr>
              </a:solidFill>
            </a:endParaRPr>
          </a:p>
          <a:p>
            <a:r>
              <a:rPr lang="en-US" sz="2400" b="1" dirty="0">
                <a:solidFill>
                  <a:schemeClr val="tx1">
                    <a:lumMod val="95000"/>
                  </a:schemeClr>
                </a:solidFill>
              </a:rPr>
              <a:t>learn vocabulary related to nutrition and cognitive function, </a:t>
            </a:r>
            <a:endParaRPr lang="pl-PL" sz="2400" b="1" dirty="0">
              <a:solidFill>
                <a:schemeClr val="tx1">
                  <a:lumMod val="95000"/>
                </a:schemeClr>
              </a:solidFill>
            </a:endParaRPr>
          </a:p>
          <a:p>
            <a:r>
              <a:rPr lang="en-US" sz="2400" b="1" dirty="0">
                <a:solidFill>
                  <a:schemeClr val="tx1">
                    <a:lumMod val="95000"/>
                  </a:schemeClr>
                </a:solidFill>
              </a:rPr>
              <a:t>discuss quotations about food, talk about nutrition and cognitive function, </a:t>
            </a:r>
            <a:endParaRPr lang="pl-PL" sz="2400" b="1" dirty="0">
              <a:solidFill>
                <a:schemeClr val="tx1">
                  <a:lumMod val="95000"/>
                </a:schemeClr>
              </a:solidFill>
            </a:endParaRPr>
          </a:p>
          <a:p>
            <a:r>
              <a:rPr lang="en-US" sz="2400" b="1" dirty="0">
                <a:solidFill>
                  <a:schemeClr val="tx1">
                    <a:lumMod val="95000"/>
                  </a:schemeClr>
                </a:solidFill>
              </a:rPr>
              <a:t>predict the content</a:t>
            </a:r>
            <a:r>
              <a:rPr lang="pl-PL" sz="2400" b="1" dirty="0">
                <a:solidFill>
                  <a:schemeClr val="tx1">
                    <a:lumMod val="95000"/>
                  </a:schemeClr>
                </a:solidFill>
              </a:rPr>
              <a:t> and</a:t>
            </a:r>
            <a:r>
              <a:rPr lang="en-US" sz="2400" b="1" dirty="0">
                <a:solidFill>
                  <a:schemeClr val="tx1">
                    <a:lumMod val="95000"/>
                  </a:schemeClr>
                </a:solidFill>
              </a:rPr>
              <a:t> watch a short video</a:t>
            </a:r>
            <a:r>
              <a:rPr lang="pl-PL" sz="2400" b="1" dirty="0">
                <a:solidFill>
                  <a:schemeClr val="tx1">
                    <a:lumMod val="95000"/>
                  </a:schemeClr>
                </a:solidFill>
              </a:rPr>
              <a:t> (</a:t>
            </a:r>
            <a:r>
              <a:rPr lang="pl-PL" sz="2400" b="1" dirty="0" err="1">
                <a:solidFill>
                  <a:schemeClr val="tx1">
                    <a:lumMod val="95000"/>
                  </a:schemeClr>
                </a:solidFill>
              </a:rPr>
              <a:t>comprehension</a:t>
            </a:r>
            <a:r>
              <a:rPr lang="pl-PL" sz="2400" b="1" dirty="0">
                <a:solidFill>
                  <a:schemeClr val="tx1">
                    <a:lumMod val="95000"/>
                  </a:schemeClr>
                </a:solidFill>
              </a:rPr>
              <a:t> </a:t>
            </a:r>
            <a:r>
              <a:rPr lang="pl-PL" sz="2400" b="1" dirty="0" err="1">
                <a:solidFill>
                  <a:schemeClr val="tx1">
                    <a:lumMod val="95000"/>
                  </a:schemeClr>
                </a:solidFill>
              </a:rPr>
              <a:t>questions</a:t>
            </a:r>
            <a:r>
              <a:rPr lang="pl-PL" sz="2400" b="1" dirty="0">
                <a:solidFill>
                  <a:schemeClr val="tx1">
                    <a:lumMod val="95000"/>
                  </a:schemeClr>
                </a:solidFill>
              </a:rPr>
              <a:t>)</a:t>
            </a:r>
          </a:p>
          <a:p>
            <a:r>
              <a:rPr lang="en-US" sz="2400" b="1" dirty="0">
                <a:solidFill>
                  <a:schemeClr val="tx1">
                    <a:lumMod val="95000"/>
                  </a:schemeClr>
                </a:solidFill>
              </a:rPr>
              <a:t>write about what they have learned from viewing a short video, </a:t>
            </a:r>
            <a:endParaRPr lang="pl-PL" sz="2400" b="1" dirty="0">
              <a:solidFill>
                <a:schemeClr val="tx1">
                  <a:lumMod val="95000"/>
                </a:schemeClr>
              </a:solidFill>
            </a:endParaRPr>
          </a:p>
          <a:p>
            <a:r>
              <a:rPr lang="en-US" sz="2400" b="1" dirty="0">
                <a:solidFill>
                  <a:schemeClr val="tx1">
                    <a:lumMod val="95000"/>
                  </a:schemeClr>
                </a:solidFill>
              </a:rPr>
              <a:t>develop critical thinking skills by exploring issues raised in a short video,</a:t>
            </a:r>
            <a:endParaRPr lang="pl-PL" sz="2400" b="1" dirty="0">
              <a:solidFill>
                <a:schemeClr val="tx1">
                  <a:lumMod val="95000"/>
                </a:schemeClr>
              </a:solidFill>
            </a:endParaRPr>
          </a:p>
          <a:p>
            <a:r>
              <a:rPr lang="en-US" sz="2400" b="1" dirty="0">
                <a:solidFill>
                  <a:schemeClr val="tx1">
                    <a:lumMod val="95000"/>
                  </a:schemeClr>
                </a:solidFill>
              </a:rPr>
              <a:t> read an article, answer comprehension questions, discuss topics raised in an article, </a:t>
            </a:r>
            <a:endParaRPr lang="pl-PL" sz="2400" b="1" dirty="0">
              <a:solidFill>
                <a:schemeClr val="tx1">
                  <a:lumMod val="95000"/>
                </a:schemeClr>
              </a:solidFill>
            </a:endParaRPr>
          </a:p>
          <a:p>
            <a:r>
              <a:rPr lang="en-US" sz="2400" b="1" dirty="0">
                <a:solidFill>
                  <a:schemeClr val="tx1">
                    <a:lumMod val="95000"/>
                  </a:schemeClr>
                </a:solidFill>
              </a:rPr>
              <a:t>perform a roleplay, </a:t>
            </a:r>
            <a:endParaRPr lang="pl-PL" sz="2400" b="1" dirty="0">
              <a:solidFill>
                <a:schemeClr val="tx1">
                  <a:lumMod val="95000"/>
                </a:schemeClr>
              </a:solidFill>
            </a:endParaRPr>
          </a:p>
          <a:p>
            <a:r>
              <a:rPr lang="en-US" sz="2400" b="1" dirty="0">
                <a:solidFill>
                  <a:schemeClr val="tx1">
                    <a:lumMod val="95000"/>
                  </a:schemeClr>
                </a:solidFill>
              </a:rPr>
              <a:t>and reflect on the lesson.</a:t>
            </a:r>
            <a:endParaRPr lang="pl-PL" sz="2400" b="1" dirty="0">
              <a:solidFill>
                <a:schemeClr val="tx1">
                  <a:lumMod val="9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0912919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717A30F6-A04E-3522-61BF-D0E75484FF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95692" y="4726116"/>
            <a:ext cx="8534400" cy="1507067"/>
          </a:xfrm>
        </p:spPr>
        <p:txBody>
          <a:bodyPr/>
          <a:lstStyle/>
          <a:p>
            <a:r>
              <a:rPr lang="pl-PL" dirty="0"/>
              <a:t>”Tell me </a:t>
            </a:r>
            <a:r>
              <a:rPr lang="pl-PL" dirty="0" err="1"/>
              <a:t>what</a:t>
            </a:r>
            <a:r>
              <a:rPr lang="pl-PL" dirty="0"/>
              <a:t> </a:t>
            </a:r>
            <a:r>
              <a:rPr lang="pl-PL" dirty="0" err="1"/>
              <a:t>you</a:t>
            </a:r>
            <a:r>
              <a:rPr lang="pl-PL" dirty="0"/>
              <a:t> </a:t>
            </a:r>
            <a:r>
              <a:rPr lang="pl-PL" dirty="0" err="1"/>
              <a:t>eat</a:t>
            </a:r>
            <a:r>
              <a:rPr lang="pl-PL" dirty="0"/>
              <a:t>, and </a:t>
            </a:r>
            <a:r>
              <a:rPr lang="pl-PL" dirty="0" err="1"/>
              <a:t>will</a:t>
            </a:r>
            <a:r>
              <a:rPr lang="pl-PL" dirty="0"/>
              <a:t> </a:t>
            </a:r>
            <a:r>
              <a:rPr lang="pl-PL" dirty="0" err="1"/>
              <a:t>tell</a:t>
            </a:r>
            <a:r>
              <a:rPr lang="pl-PL" dirty="0"/>
              <a:t> </a:t>
            </a:r>
            <a:r>
              <a:rPr lang="pl-PL" dirty="0" err="1"/>
              <a:t>you</a:t>
            </a:r>
            <a:r>
              <a:rPr lang="pl-PL" dirty="0"/>
              <a:t> </a:t>
            </a:r>
            <a:r>
              <a:rPr lang="pl-PL" dirty="0" err="1"/>
              <a:t>who</a:t>
            </a:r>
            <a:r>
              <a:rPr lang="pl-PL" dirty="0"/>
              <a:t> </a:t>
            </a:r>
            <a:r>
              <a:rPr lang="pl-PL" dirty="0" err="1"/>
              <a:t>you</a:t>
            </a:r>
            <a:r>
              <a:rPr lang="pl-PL" dirty="0"/>
              <a:t> </a:t>
            </a:r>
            <a:r>
              <a:rPr lang="pl-PL" dirty="0" err="1"/>
              <a:t>are</a:t>
            </a:r>
            <a:r>
              <a:rPr lang="pl-PL" dirty="0"/>
              <a:t>.”</a:t>
            </a:r>
          </a:p>
        </p:txBody>
      </p:sp>
      <p:pic>
        <p:nvPicPr>
          <p:cNvPr id="16" name="Symbol zastępczy zawartości 15">
            <a:extLst>
              <a:ext uri="{FF2B5EF4-FFF2-40B4-BE49-F238E27FC236}">
                <a16:creationId xmlns:a16="http://schemas.microsoft.com/office/drawing/2014/main" id="{2E4B710E-EE9E-0B45-FF0C-CE1E69775F1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837473B0-CC2E-450A-ABE3-18F120FF3D39}">
                <a1611:picAttrSrcUrl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>
            <a:off x="2594292" y="235962"/>
            <a:ext cx="7035800" cy="4221480"/>
          </a:xfrm>
        </p:spPr>
      </p:pic>
      <p:sp>
        <p:nvSpPr>
          <p:cNvPr id="17" name="pole tekstowe 16">
            <a:extLst>
              <a:ext uri="{FF2B5EF4-FFF2-40B4-BE49-F238E27FC236}">
                <a16:creationId xmlns:a16="http://schemas.microsoft.com/office/drawing/2014/main" id="{1999FA18-BBDC-7D40-6CEE-7595933A0A43}"/>
              </a:ext>
            </a:extLst>
          </p:cNvPr>
          <p:cNvSpPr txBox="1"/>
          <p:nvPr/>
        </p:nvSpPr>
        <p:spPr>
          <a:xfrm>
            <a:off x="2585402" y="4457442"/>
            <a:ext cx="7381557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900">
                <a:hlinkClick r:id="rId3" tooltip="https://www.badania.net/co-ladne-to-zdrowe/"/>
              </a:rPr>
              <a:t>To zdjęcie</a:t>
            </a:r>
            <a:r>
              <a:rPr lang="pl-PL" sz="900"/>
              <a:t>, autor: Nieznany autor, licencja: </a:t>
            </a:r>
            <a:r>
              <a:rPr lang="pl-PL" sz="900">
                <a:hlinkClick r:id="rId4" tooltip="https://creativecommons.org/licenses/by-sa/3.0/"/>
              </a:rPr>
              <a:t>CC BY-SA</a:t>
            </a:r>
            <a:endParaRPr lang="pl-PL" sz="900"/>
          </a:p>
        </p:txBody>
      </p:sp>
    </p:spTree>
    <p:extLst>
      <p:ext uri="{BB962C8B-B14F-4D97-AF65-F5344CB8AC3E}">
        <p14:creationId xmlns:p14="http://schemas.microsoft.com/office/powerpoint/2010/main" val="278236672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Obraz 4">
            <a:extLst>
              <a:ext uri="{FF2B5EF4-FFF2-40B4-BE49-F238E27FC236}">
                <a16:creationId xmlns:a16="http://schemas.microsoft.com/office/drawing/2014/main" id="{0954F97E-A79E-E72A-BE5B-35D334FBC64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60120" y="78795"/>
            <a:ext cx="9532945" cy="67004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8666758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6B2D56D8-9B66-4CFB-C688-2DFAFC8840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4024" y="0"/>
            <a:ext cx="8534400" cy="1507067"/>
          </a:xfrm>
        </p:spPr>
        <p:txBody>
          <a:bodyPr/>
          <a:lstStyle/>
          <a:p>
            <a:r>
              <a:rPr lang="pl-PL" dirty="0" err="1"/>
              <a:t>Pre-viewing</a:t>
            </a:r>
            <a:r>
              <a:rPr lang="pl-PL" dirty="0"/>
              <a:t> </a:t>
            </a:r>
            <a:r>
              <a:rPr lang="pl-PL" dirty="0" err="1"/>
              <a:t>questions</a:t>
            </a:r>
            <a:endParaRPr lang="pl-PL" dirty="0"/>
          </a:p>
        </p:txBody>
      </p:sp>
      <p:pic>
        <p:nvPicPr>
          <p:cNvPr id="5" name="Symbol zastępczy zawartości 4">
            <a:extLst>
              <a:ext uri="{FF2B5EF4-FFF2-40B4-BE49-F238E27FC236}">
                <a16:creationId xmlns:a16="http://schemas.microsoft.com/office/drawing/2014/main" id="{2B815364-3A6B-05BF-3736-CC5DDD900CE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52400" y="3591332"/>
            <a:ext cx="7379336" cy="3010342"/>
          </a:xfrm>
        </p:spPr>
      </p:pic>
      <p:pic>
        <p:nvPicPr>
          <p:cNvPr id="7" name="Obraz 6">
            <a:extLst>
              <a:ext uri="{FF2B5EF4-FFF2-40B4-BE49-F238E27FC236}">
                <a16:creationId xmlns:a16="http://schemas.microsoft.com/office/drawing/2014/main" id="{4D2B2E73-346A-0B5B-635C-0A441CFA3AD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53199" y="0"/>
            <a:ext cx="5638801" cy="36408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373059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A63096C5-A5B5-4182-88E6-7F97510052F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4550" y="4354810"/>
            <a:ext cx="8534400" cy="1507067"/>
          </a:xfrm>
        </p:spPr>
        <p:txBody>
          <a:bodyPr/>
          <a:lstStyle/>
          <a:p>
            <a:r>
              <a:rPr lang="pl-PL" dirty="0" err="1"/>
              <a:t>anthocyanins</a:t>
            </a:r>
            <a:br>
              <a:rPr lang="pl-PL" dirty="0"/>
            </a:br>
            <a:endParaRPr lang="pl-PL" dirty="0"/>
          </a:p>
        </p:txBody>
      </p:sp>
      <p:pic>
        <p:nvPicPr>
          <p:cNvPr id="5" name="Symbol zastępczy zawartości 4">
            <a:extLst>
              <a:ext uri="{FF2B5EF4-FFF2-40B4-BE49-F238E27FC236}">
                <a16:creationId xmlns:a16="http://schemas.microsoft.com/office/drawing/2014/main" id="{29BB00D4-FBB1-0B60-71A4-C6097A017D7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837044" y="703422"/>
            <a:ext cx="6900406" cy="5451156"/>
          </a:xfrm>
        </p:spPr>
      </p:pic>
      <p:pic>
        <p:nvPicPr>
          <p:cNvPr id="7" name="Obraz 6">
            <a:extLst>
              <a:ext uri="{FF2B5EF4-FFF2-40B4-BE49-F238E27FC236}">
                <a16:creationId xmlns:a16="http://schemas.microsoft.com/office/drawing/2014/main" id="{85956666-5BC8-CADF-41DD-0AC884A165A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4550" y="703422"/>
            <a:ext cx="4001058" cy="28960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3186369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3B616BAA-909B-6C21-DE05-8240ABA494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54602" y="3526634"/>
            <a:ext cx="8534400" cy="1507067"/>
          </a:xfrm>
        </p:spPr>
        <p:txBody>
          <a:bodyPr/>
          <a:lstStyle/>
          <a:p>
            <a:r>
              <a:rPr lang="pl-PL" dirty="0"/>
              <a:t>COGNITIVE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B6E29381-6069-F51E-714D-73DA197E80C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4212" y="26043"/>
            <a:ext cx="8534400" cy="3615267"/>
          </a:xfrm>
        </p:spPr>
        <p:txBody>
          <a:bodyPr>
            <a:normAutofit/>
          </a:bodyPr>
          <a:lstStyle/>
          <a:p>
            <a:r>
              <a:rPr lang="pl-PL" sz="2800" dirty="0" err="1">
                <a:solidFill>
                  <a:schemeClr val="tx1"/>
                </a:solidFill>
              </a:rPr>
              <a:t>Adj</a:t>
            </a:r>
            <a:r>
              <a:rPr lang="pl-PL" sz="2800" dirty="0">
                <a:solidFill>
                  <a:schemeClr val="tx1"/>
                </a:solidFill>
              </a:rPr>
              <a:t>. </a:t>
            </a:r>
            <a:r>
              <a:rPr lang="pl-PL" sz="2800" dirty="0" err="1">
                <a:solidFill>
                  <a:schemeClr val="tx1"/>
                </a:solidFill>
              </a:rPr>
              <a:t>relating</a:t>
            </a:r>
            <a:r>
              <a:rPr lang="pl-PL" sz="2800" dirty="0">
                <a:solidFill>
                  <a:schemeClr val="tx1"/>
                </a:solidFill>
              </a:rPr>
              <a:t> to </a:t>
            </a:r>
            <a:r>
              <a:rPr lang="pl-PL" sz="2800" dirty="0" err="1">
                <a:solidFill>
                  <a:schemeClr val="tx1"/>
                </a:solidFill>
              </a:rPr>
              <a:t>mental</a:t>
            </a:r>
            <a:r>
              <a:rPr lang="pl-PL" sz="2800" dirty="0">
                <a:solidFill>
                  <a:schemeClr val="tx1"/>
                </a:solidFill>
              </a:rPr>
              <a:t> </a:t>
            </a:r>
            <a:r>
              <a:rPr lang="pl-PL" sz="2800" dirty="0" err="1">
                <a:solidFill>
                  <a:schemeClr val="tx1"/>
                </a:solidFill>
              </a:rPr>
              <a:t>processes</a:t>
            </a:r>
            <a:r>
              <a:rPr lang="pl-PL" sz="2800" dirty="0">
                <a:solidFill>
                  <a:schemeClr val="tx1"/>
                </a:solidFill>
              </a:rPr>
              <a:t> </a:t>
            </a:r>
            <a:r>
              <a:rPr lang="pl-PL" sz="2800" dirty="0" err="1">
                <a:solidFill>
                  <a:schemeClr val="tx1"/>
                </a:solidFill>
              </a:rPr>
              <a:t>such</a:t>
            </a:r>
            <a:r>
              <a:rPr lang="pl-PL" sz="2800" dirty="0">
                <a:solidFill>
                  <a:schemeClr val="tx1"/>
                </a:solidFill>
              </a:rPr>
              <a:t> as </a:t>
            </a:r>
          </a:p>
          <a:p>
            <a:pPr marL="0" indent="0">
              <a:buNone/>
            </a:pPr>
            <a:r>
              <a:rPr lang="pl-PL" sz="2800" dirty="0">
                <a:solidFill>
                  <a:schemeClr val="tx1"/>
                </a:solidFill>
              </a:rPr>
              <a:t>   </a:t>
            </a:r>
            <a:r>
              <a:rPr lang="pl-PL" sz="2800" dirty="0" err="1">
                <a:solidFill>
                  <a:schemeClr val="tx1"/>
                </a:solidFill>
              </a:rPr>
              <a:t>thinking</a:t>
            </a:r>
            <a:r>
              <a:rPr lang="pl-PL" sz="2800" dirty="0">
                <a:solidFill>
                  <a:schemeClr val="tx1"/>
                </a:solidFill>
              </a:rPr>
              <a:t> and </a:t>
            </a:r>
            <a:r>
              <a:rPr lang="pl-PL" sz="2800" dirty="0" err="1">
                <a:solidFill>
                  <a:schemeClr val="tx1"/>
                </a:solidFill>
              </a:rPr>
              <a:t>memory</a:t>
            </a:r>
            <a:endParaRPr lang="pl-PL" sz="2800" dirty="0">
              <a:solidFill>
                <a:schemeClr val="tx1"/>
              </a:solidFill>
            </a:endParaRPr>
          </a:p>
        </p:txBody>
      </p:sp>
      <p:pic>
        <p:nvPicPr>
          <p:cNvPr id="5" name="Obraz 4">
            <a:extLst>
              <a:ext uri="{FF2B5EF4-FFF2-40B4-BE49-F238E27FC236}">
                <a16:creationId xmlns:a16="http://schemas.microsoft.com/office/drawing/2014/main" id="{722D2639-D43F-2D3E-0406-06750C73ECF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88315" y="1932264"/>
            <a:ext cx="5795014" cy="41560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1611778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BDF4CA6F-6A3D-7A00-090C-7AB49D4113D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52907" y="418914"/>
            <a:ext cx="8534400" cy="1507067"/>
          </a:xfrm>
        </p:spPr>
        <p:txBody>
          <a:bodyPr/>
          <a:lstStyle/>
          <a:p>
            <a:r>
              <a:rPr lang="pl-PL" dirty="0" err="1"/>
              <a:t>Viewing</a:t>
            </a:r>
            <a:r>
              <a:rPr lang="pl-PL" dirty="0"/>
              <a:t> </a:t>
            </a:r>
            <a:r>
              <a:rPr lang="pl-PL" dirty="0" err="1"/>
              <a:t>questions</a:t>
            </a:r>
            <a:endParaRPr lang="pl-PL" dirty="0"/>
          </a:p>
        </p:txBody>
      </p:sp>
      <p:pic>
        <p:nvPicPr>
          <p:cNvPr id="5" name="Symbol zastępczy zawartości 4">
            <a:extLst>
              <a:ext uri="{FF2B5EF4-FFF2-40B4-BE49-F238E27FC236}">
                <a16:creationId xmlns:a16="http://schemas.microsoft.com/office/drawing/2014/main" id="{2FAFA42A-6D9D-B891-A1B9-EF4F0AF05DC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754721" y="1719468"/>
            <a:ext cx="7730771" cy="4270513"/>
          </a:xfrm>
        </p:spPr>
      </p:pic>
      <p:pic>
        <p:nvPicPr>
          <p:cNvPr id="9" name="Obraz 8">
            <a:extLst>
              <a:ext uri="{FF2B5EF4-FFF2-40B4-BE49-F238E27FC236}">
                <a16:creationId xmlns:a16="http://schemas.microsoft.com/office/drawing/2014/main" id="{6C9E706D-E111-CB27-0C56-57FB7DC16AC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643075" y="505793"/>
            <a:ext cx="3196018" cy="34521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2149590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Multimedia online 3" title="The foods that can improve brain function – BBC REEL">
            <a:hlinkClick r:id="" action="ppaction://media"/>
            <a:extLst>
              <a:ext uri="{FF2B5EF4-FFF2-40B4-BE49-F238E27FC236}">
                <a16:creationId xmlns:a16="http://schemas.microsoft.com/office/drawing/2014/main" id="{EBCD0AA0-B035-3544-E07E-266FB3298980}"/>
              </a:ext>
            </a:extLst>
          </p:cNvPr>
          <p:cNvPicPr>
            <a:picLocks noGrp="1" noRot="1" noChangeAspect="1"/>
          </p:cNvPicPr>
          <p:nvPr>
            <p:ph idx="1"/>
            <a:videoFile r:link="rId1"/>
          </p:nvPr>
        </p:nvPicPr>
        <p:blipFill>
          <a:blip r:embed="rId3"/>
          <a:stretch>
            <a:fillRect/>
          </a:stretch>
        </p:blipFill>
        <p:spPr>
          <a:xfrm>
            <a:off x="1999386" y="1272013"/>
            <a:ext cx="8193228" cy="46258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056828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91D9D279-48F2-8444-CD35-AD34E9B0F1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5916" y="0"/>
            <a:ext cx="8534400" cy="1507067"/>
          </a:xfrm>
        </p:spPr>
        <p:txBody>
          <a:bodyPr/>
          <a:lstStyle/>
          <a:p>
            <a:r>
              <a:rPr lang="pl-PL" dirty="0"/>
              <a:t>POST-VIEWING QUESTIONS</a:t>
            </a:r>
          </a:p>
        </p:txBody>
      </p:sp>
      <p:pic>
        <p:nvPicPr>
          <p:cNvPr id="5" name="Symbol zastępczy zawartości 4">
            <a:extLst>
              <a:ext uri="{FF2B5EF4-FFF2-40B4-BE49-F238E27FC236}">
                <a16:creationId xmlns:a16="http://schemas.microsoft.com/office/drawing/2014/main" id="{62FE7FEA-BAAB-967E-8F7F-22B9B321FC9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744384" y="1891315"/>
            <a:ext cx="8996073" cy="2813205"/>
          </a:xfrm>
        </p:spPr>
      </p:pic>
    </p:spTree>
    <p:extLst>
      <p:ext uri="{BB962C8B-B14F-4D97-AF65-F5344CB8AC3E}">
        <p14:creationId xmlns:p14="http://schemas.microsoft.com/office/powerpoint/2010/main" val="237106242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580867BA-291C-3A97-D926-F8BA62CFB1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CRITICAL THINKING</a:t>
            </a:r>
          </a:p>
        </p:txBody>
      </p:sp>
      <p:pic>
        <p:nvPicPr>
          <p:cNvPr id="5" name="Symbol zastępczy zawartości 4">
            <a:extLst>
              <a:ext uri="{FF2B5EF4-FFF2-40B4-BE49-F238E27FC236}">
                <a16:creationId xmlns:a16="http://schemas.microsoft.com/office/drawing/2014/main" id="{A3CECFAB-FDEB-9D18-96C4-19C184EA08F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826776" y="1302378"/>
            <a:ext cx="8534401" cy="3252439"/>
          </a:xfrm>
        </p:spPr>
      </p:pic>
    </p:spTree>
    <p:extLst>
      <p:ext uri="{BB962C8B-B14F-4D97-AF65-F5344CB8AC3E}">
        <p14:creationId xmlns:p14="http://schemas.microsoft.com/office/powerpoint/2010/main" val="9500241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Symbol zastępczy zawartości 4">
            <a:extLst>
              <a:ext uri="{FF2B5EF4-FFF2-40B4-BE49-F238E27FC236}">
                <a16:creationId xmlns:a16="http://schemas.microsoft.com/office/drawing/2014/main" id="{7542EC87-27D8-65A8-3CA6-3EA080B92E2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8702509" y="3648337"/>
            <a:ext cx="3707757" cy="2246045"/>
          </a:xfrm>
        </p:spPr>
      </p:pic>
      <p:pic>
        <p:nvPicPr>
          <p:cNvPr id="7" name="Obraz 6">
            <a:extLst>
              <a:ext uri="{FF2B5EF4-FFF2-40B4-BE49-F238E27FC236}">
                <a16:creationId xmlns:a16="http://schemas.microsoft.com/office/drawing/2014/main" id="{9406B915-846A-3BDA-263A-0C89722682B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3620" y="963617"/>
            <a:ext cx="8528889" cy="4930765"/>
          </a:xfrm>
          <a:prstGeom prst="rect">
            <a:avLst/>
          </a:prstGeom>
        </p:spPr>
      </p:pic>
      <p:sp>
        <p:nvSpPr>
          <p:cNvPr id="8" name="pole tekstowe 7">
            <a:extLst>
              <a:ext uri="{FF2B5EF4-FFF2-40B4-BE49-F238E27FC236}">
                <a16:creationId xmlns:a16="http://schemas.microsoft.com/office/drawing/2014/main" id="{633A55C0-0A67-F134-754F-E8D5AEAE535A}"/>
              </a:ext>
            </a:extLst>
          </p:cNvPr>
          <p:cNvSpPr txBox="1"/>
          <p:nvPr/>
        </p:nvSpPr>
        <p:spPr>
          <a:xfrm>
            <a:off x="9039828" y="1851949"/>
            <a:ext cx="220925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sz="2400" b="1" dirty="0"/>
              <a:t>READ ARTICLE</a:t>
            </a:r>
          </a:p>
        </p:txBody>
      </p:sp>
    </p:spTree>
    <p:extLst>
      <p:ext uri="{BB962C8B-B14F-4D97-AF65-F5344CB8AC3E}">
        <p14:creationId xmlns:p14="http://schemas.microsoft.com/office/powerpoint/2010/main" val="237404541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B47873BD-B839-B8B4-07DB-D3B6D21C45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COMPREHENSION QUESTIONS</a:t>
            </a:r>
          </a:p>
        </p:txBody>
      </p:sp>
      <p:pic>
        <p:nvPicPr>
          <p:cNvPr id="5" name="Symbol zastępczy zawartości 4">
            <a:extLst>
              <a:ext uri="{FF2B5EF4-FFF2-40B4-BE49-F238E27FC236}">
                <a16:creationId xmlns:a16="http://schemas.microsoft.com/office/drawing/2014/main" id="{FB846C49-66E8-6F7E-2393-E1821D58674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883591" y="341242"/>
            <a:ext cx="8424817" cy="4499511"/>
          </a:xfrm>
        </p:spPr>
      </p:pic>
    </p:spTree>
    <p:extLst>
      <p:ext uri="{BB962C8B-B14F-4D97-AF65-F5344CB8AC3E}">
        <p14:creationId xmlns:p14="http://schemas.microsoft.com/office/powerpoint/2010/main" val="267294806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Obraz 6">
            <a:extLst>
              <a:ext uri="{FF2B5EF4-FFF2-40B4-BE49-F238E27FC236}">
                <a16:creationId xmlns:a16="http://schemas.microsoft.com/office/drawing/2014/main" id="{CC2CAEDC-1DAF-CAB0-8D05-C15FBBF32A3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4886" y="606321"/>
            <a:ext cx="8710937" cy="49631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8378448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662451DF-5ACD-3989-36D9-3D1EB21640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ROLE-PLAY</a:t>
            </a:r>
          </a:p>
        </p:txBody>
      </p:sp>
      <p:pic>
        <p:nvPicPr>
          <p:cNvPr id="13" name="Symbol zastępczy zawartości 12">
            <a:extLst>
              <a:ext uri="{FF2B5EF4-FFF2-40B4-BE49-F238E27FC236}">
                <a16:creationId xmlns:a16="http://schemas.microsoft.com/office/drawing/2014/main" id="{376CE0B5-4262-6354-2A97-F0C4E24CD56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045151" y="546386"/>
            <a:ext cx="6101698" cy="4049800"/>
          </a:xfrm>
        </p:spPr>
      </p:pic>
    </p:spTree>
    <p:extLst>
      <p:ext uri="{BB962C8B-B14F-4D97-AF65-F5344CB8AC3E}">
        <p14:creationId xmlns:p14="http://schemas.microsoft.com/office/powerpoint/2010/main" val="5649588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az 2">
            <a:extLst>
              <a:ext uri="{FF2B5EF4-FFF2-40B4-BE49-F238E27FC236}">
                <a16:creationId xmlns:a16="http://schemas.microsoft.com/office/drawing/2014/main" id="{77E68A1A-76DD-323A-74C7-2A16CEEA02F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1410" y="107373"/>
            <a:ext cx="10079420" cy="66432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9512601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az 2">
            <a:extLst>
              <a:ext uri="{FF2B5EF4-FFF2-40B4-BE49-F238E27FC236}">
                <a16:creationId xmlns:a16="http://schemas.microsoft.com/office/drawing/2014/main" id="{18A2123D-C6E7-DD73-B1C8-A9AB34F45B6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3360" y="165278"/>
            <a:ext cx="6879358" cy="65274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5374896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az 2">
            <a:extLst>
              <a:ext uri="{FF2B5EF4-FFF2-40B4-BE49-F238E27FC236}">
                <a16:creationId xmlns:a16="http://schemas.microsoft.com/office/drawing/2014/main" id="{1B59BC44-BC49-E501-4B2F-E57BA66B4C0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082297"/>
            <a:ext cx="11780095" cy="26155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97525424"/>
      </p:ext>
    </p:extLst>
  </p:cSld>
  <p:clrMapOvr>
    <a:masterClrMapping/>
  </p:clrMapOvr>
</p:sld>
</file>

<file path=ppt/theme/theme1.xml><?xml version="1.0" encoding="utf-8"?>
<a:theme xmlns:a="http://schemas.openxmlformats.org/drawingml/2006/main" name="Wycinek">
  <a:themeElements>
    <a:clrScheme name="Slice">
      <a:dk1>
        <a:sysClr val="windowText" lastClr="000000"/>
      </a:dk1>
      <a:lt1>
        <a:sysClr val="window" lastClr="FFFFFF"/>
      </a:lt1>
      <a:dk2>
        <a:srgbClr val="146194"/>
      </a:dk2>
      <a:lt2>
        <a:srgbClr val="76DBF4"/>
      </a:lt2>
      <a:accent1>
        <a:srgbClr val="052F61"/>
      </a:accent1>
      <a:accent2>
        <a:srgbClr val="A50E82"/>
      </a:accent2>
      <a:accent3>
        <a:srgbClr val="14967C"/>
      </a:accent3>
      <a:accent4>
        <a:srgbClr val="6A9E1F"/>
      </a:accent4>
      <a:accent5>
        <a:srgbClr val="E87D37"/>
      </a:accent5>
      <a:accent6>
        <a:srgbClr val="C62324"/>
      </a:accent6>
      <a:hlink>
        <a:srgbClr val="0D2E46"/>
      </a:hlink>
      <a:folHlink>
        <a:srgbClr val="356A95"/>
      </a:folHlink>
    </a:clrScheme>
    <a:fontScheme name="Slice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Slice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hueMod val="94000"/>
                <a:satMod val="140000"/>
                <a:lumMod val="110000"/>
              </a:schemeClr>
            </a:gs>
            <a:gs pos="100000">
              <a:schemeClr val="phClr">
                <a:tint val="84000"/>
                <a:satMod val="16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hueMod val="94000"/>
                <a:satMod val="130000"/>
                <a:lumMod val="128000"/>
              </a:schemeClr>
            </a:gs>
            <a:gs pos="100000">
              <a:schemeClr val="phClr">
                <a:shade val="94000"/>
                <a:lumMod val="88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tint val="76000"/>
              <a:alpha val="60000"/>
              <a:hueMod val="94000"/>
            </a:schemeClr>
          </a:solidFill>
          <a:prstDash val="solid"/>
        </a:ln>
        <a:ln w="15875" cap="rnd" cmpd="sng" algn="ctr">
          <a:solidFill>
            <a:schemeClr val="phClr">
              <a:hueMod val="94000"/>
            </a:schemeClr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50800" dist="38100" dir="5400000" rotWithShape="0">
              <a:srgbClr val="000000">
                <a:alpha val="46000"/>
              </a:srgbClr>
            </a:outerShdw>
          </a:effectLst>
          <a:scene3d>
            <a:camera prst="orthographicFront">
              <a:rot lat="0" lon="0" rev="0"/>
            </a:camera>
            <a:lightRig rig="threePt" dir="t"/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10000">
              <a:schemeClr val="phClr">
                <a:tint val="97000"/>
                <a:hueMod val="92000"/>
                <a:satMod val="169000"/>
                <a:lumMod val="164000"/>
              </a:schemeClr>
            </a:gs>
            <a:gs pos="100000">
              <a:schemeClr val="phClr">
                <a:shade val="96000"/>
                <a:satMod val="120000"/>
                <a:lumMod val="90000"/>
              </a:schemeClr>
            </a:gs>
          </a:gsLst>
          <a:lin ang="6120000" scaled="1"/>
        </a:gradFill>
        <a:gradFill rotWithShape="1">
          <a:gsLst>
            <a:gs pos="0">
              <a:schemeClr val="phClr">
                <a:tint val="97000"/>
                <a:hueMod val="92000"/>
                <a:satMod val="169000"/>
                <a:lumMod val="164000"/>
              </a:schemeClr>
            </a:gs>
            <a:gs pos="100000">
              <a:schemeClr val="phClr">
                <a:shade val="96000"/>
                <a:satMod val="120000"/>
                <a:lumMod val="90000"/>
              </a:schemeClr>
            </a:gs>
          </a:gsLst>
          <a:path path="circle">
            <a:fillToRect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lice" id="{0507925B-6AC9-4358-8E18-C330545D08F8}" vid="{13FEC7C6-62A9-40C4-99D2-581AACACAA2F}"/>
    </a:ext>
  </a:extLst>
</a:theme>
</file>

<file path=ppt/theme/theme2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Pakiet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Slice</Template>
  <TotalTime>87</TotalTime>
  <Words>154</Words>
  <Application>Microsoft Office PowerPoint</Application>
  <PresentationFormat>Panoramiczny</PresentationFormat>
  <Paragraphs>25</Paragraphs>
  <Slides>19</Slides>
  <Notes>1</Notes>
  <HiddenSlides>0</HiddenSlides>
  <MMClips>1</MMClips>
  <ScaleCrop>false</ScaleCrop>
  <HeadingPairs>
    <vt:vector size="6" baseType="variant">
      <vt:variant>
        <vt:lpstr>Używane czcionki</vt:lpstr>
      </vt:variant>
      <vt:variant>
        <vt:i4>3</vt:i4>
      </vt:variant>
      <vt:variant>
        <vt:lpstr>Motyw</vt:lpstr>
      </vt:variant>
      <vt:variant>
        <vt:i4>1</vt:i4>
      </vt:variant>
      <vt:variant>
        <vt:lpstr>Tytuły slajdów</vt:lpstr>
      </vt:variant>
      <vt:variant>
        <vt:i4>19</vt:i4>
      </vt:variant>
    </vt:vector>
  </HeadingPairs>
  <TitlesOfParts>
    <vt:vector size="23" baseType="lpstr">
      <vt:lpstr>Calibri</vt:lpstr>
      <vt:lpstr>Century Gothic</vt:lpstr>
      <vt:lpstr>Wingdings 3</vt:lpstr>
      <vt:lpstr>Wycinek</vt:lpstr>
      <vt:lpstr>Foods that can improve Brain function</vt:lpstr>
      <vt:lpstr>Prezentacja programu PowerPoint</vt:lpstr>
      <vt:lpstr>Prezentacja programu PowerPoint</vt:lpstr>
      <vt:lpstr>”Tell me what you eat, and will tell you who you are.”</vt:lpstr>
      <vt:lpstr>Prezentacja programu PowerPoint</vt:lpstr>
      <vt:lpstr>Pre-viewing questions</vt:lpstr>
      <vt:lpstr>anthocyanins </vt:lpstr>
      <vt:lpstr>COGNITIVE</vt:lpstr>
      <vt:lpstr>Viewing questions</vt:lpstr>
      <vt:lpstr>Prezentacja programu PowerPoint</vt:lpstr>
      <vt:lpstr>POST-VIEWING QUESTIONS</vt:lpstr>
      <vt:lpstr>CRITICAL THINKING</vt:lpstr>
      <vt:lpstr>Prezentacja programu PowerPoint</vt:lpstr>
      <vt:lpstr>COMPREHENSION QUESTIONS</vt:lpstr>
      <vt:lpstr>Prezentacja programu PowerPoint</vt:lpstr>
      <vt:lpstr>ROLE-PLAY</vt:lpstr>
      <vt:lpstr>Prezentacja programu PowerPoint</vt:lpstr>
      <vt:lpstr>Prezentacja programu PowerPoint</vt:lpstr>
      <vt:lpstr>Prezentacja programu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iwj</dc:creator>
  <cp:lastModifiedBy>iwj</cp:lastModifiedBy>
  <cp:revision>4</cp:revision>
  <dcterms:created xsi:type="dcterms:W3CDTF">2025-03-02T21:38:18Z</dcterms:created>
  <dcterms:modified xsi:type="dcterms:W3CDTF">2025-03-02T23:05:40Z</dcterms:modified>
</cp:coreProperties>
</file>