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0" r:id="rId1"/>
  </p:sldMasterIdLst>
  <p:notesMasterIdLst>
    <p:notesMasterId r:id="rId148"/>
  </p:notesMasterIdLst>
  <p:sldIdLst>
    <p:sldId id="387" r:id="rId2"/>
    <p:sldId id="408" r:id="rId3"/>
    <p:sldId id="390" r:id="rId4"/>
    <p:sldId id="388" r:id="rId5"/>
    <p:sldId id="410" r:id="rId6"/>
    <p:sldId id="419" r:id="rId7"/>
    <p:sldId id="420" r:id="rId8"/>
    <p:sldId id="404" r:id="rId9"/>
    <p:sldId id="421" r:id="rId10"/>
    <p:sldId id="401" r:id="rId11"/>
    <p:sldId id="402" r:id="rId12"/>
    <p:sldId id="403" r:id="rId13"/>
    <p:sldId id="400" r:id="rId14"/>
    <p:sldId id="389" r:id="rId15"/>
    <p:sldId id="391" r:id="rId16"/>
    <p:sldId id="405" r:id="rId17"/>
    <p:sldId id="392" r:id="rId18"/>
    <p:sldId id="407" r:id="rId19"/>
    <p:sldId id="406" r:id="rId20"/>
    <p:sldId id="409" r:id="rId21"/>
    <p:sldId id="411" r:id="rId22"/>
    <p:sldId id="413" r:id="rId23"/>
    <p:sldId id="412" r:id="rId24"/>
    <p:sldId id="417" r:id="rId25"/>
    <p:sldId id="418" r:id="rId26"/>
    <p:sldId id="414" r:id="rId27"/>
    <p:sldId id="415" r:id="rId28"/>
    <p:sldId id="396" r:id="rId29"/>
    <p:sldId id="397" r:id="rId30"/>
    <p:sldId id="398" r:id="rId31"/>
    <p:sldId id="393" r:id="rId32"/>
    <p:sldId id="394" r:id="rId33"/>
    <p:sldId id="256" r:id="rId34"/>
    <p:sldId id="425" r:id="rId35"/>
    <p:sldId id="292" r:id="rId36"/>
    <p:sldId id="293" r:id="rId37"/>
    <p:sldId id="424" r:id="rId38"/>
    <p:sldId id="265" r:id="rId39"/>
    <p:sldId id="426" r:id="rId40"/>
    <p:sldId id="314" r:id="rId41"/>
    <p:sldId id="266" r:id="rId42"/>
    <p:sldId id="268" r:id="rId43"/>
    <p:sldId id="269" r:id="rId44"/>
    <p:sldId id="270" r:id="rId45"/>
    <p:sldId id="279" r:id="rId46"/>
    <p:sldId id="272" r:id="rId47"/>
    <p:sldId id="273" r:id="rId48"/>
    <p:sldId id="274" r:id="rId49"/>
    <p:sldId id="276" r:id="rId50"/>
    <p:sldId id="376" r:id="rId51"/>
    <p:sldId id="277" r:id="rId52"/>
    <p:sldId id="297" r:id="rId53"/>
    <p:sldId id="291" r:id="rId54"/>
    <p:sldId id="298" r:id="rId55"/>
    <p:sldId id="275" r:id="rId56"/>
    <p:sldId id="324" r:id="rId57"/>
    <p:sldId id="281" r:id="rId58"/>
    <p:sldId id="325" r:id="rId59"/>
    <p:sldId id="326" r:id="rId60"/>
    <p:sldId id="310" r:id="rId61"/>
    <p:sldId id="308" r:id="rId62"/>
    <p:sldId id="304" r:id="rId63"/>
    <p:sldId id="280" r:id="rId64"/>
    <p:sldId id="423" r:id="rId65"/>
    <p:sldId id="366" r:id="rId66"/>
    <p:sldId id="371" r:id="rId67"/>
    <p:sldId id="285" r:id="rId68"/>
    <p:sldId id="282" r:id="rId69"/>
    <p:sldId id="283" r:id="rId70"/>
    <p:sldId id="328" r:id="rId71"/>
    <p:sldId id="289" r:id="rId72"/>
    <p:sldId id="284" r:id="rId73"/>
    <p:sldId id="286" r:id="rId74"/>
    <p:sldId id="296" r:id="rId75"/>
    <p:sldId id="287" r:id="rId76"/>
    <p:sldId id="309" r:id="rId77"/>
    <p:sldId id="422" r:id="rId78"/>
    <p:sldId id="294" r:id="rId79"/>
    <p:sldId id="288" r:id="rId80"/>
    <p:sldId id="311" r:id="rId81"/>
    <p:sldId id="312" r:id="rId82"/>
    <p:sldId id="364" r:id="rId83"/>
    <p:sldId id="399" r:id="rId84"/>
    <p:sldId id="315" r:id="rId85"/>
    <p:sldId id="290" r:id="rId86"/>
    <p:sldId id="330" r:id="rId87"/>
    <p:sldId id="327" r:id="rId88"/>
    <p:sldId id="377" r:id="rId89"/>
    <p:sldId id="384" r:id="rId90"/>
    <p:sldId id="386" r:id="rId91"/>
    <p:sldId id="379" r:id="rId92"/>
    <p:sldId id="380" r:id="rId93"/>
    <p:sldId id="381" r:id="rId94"/>
    <p:sldId id="382" r:id="rId95"/>
    <p:sldId id="383" r:id="rId96"/>
    <p:sldId id="329" r:id="rId97"/>
    <p:sldId id="259" r:id="rId98"/>
    <p:sldId id="261" r:id="rId99"/>
    <p:sldId id="260" r:id="rId100"/>
    <p:sldId id="262" r:id="rId101"/>
    <p:sldId id="263" r:id="rId102"/>
    <p:sldId id="313" r:id="rId103"/>
    <p:sldId id="316" r:id="rId104"/>
    <p:sldId id="365" r:id="rId105"/>
    <p:sldId id="317" r:id="rId106"/>
    <p:sldId id="318" r:id="rId107"/>
    <p:sldId id="319" r:id="rId108"/>
    <p:sldId id="320" r:id="rId109"/>
    <p:sldId id="321" r:id="rId110"/>
    <p:sldId id="323" r:id="rId111"/>
    <p:sldId id="322" r:id="rId112"/>
    <p:sldId id="367" r:id="rId113"/>
    <p:sldId id="372" r:id="rId114"/>
    <p:sldId id="374" r:id="rId115"/>
    <p:sldId id="375" r:id="rId116"/>
    <p:sldId id="368" r:id="rId117"/>
    <p:sldId id="373" r:id="rId118"/>
    <p:sldId id="370" r:id="rId119"/>
    <p:sldId id="369" r:id="rId120"/>
    <p:sldId id="385" r:id="rId121"/>
    <p:sldId id="360" r:id="rId122"/>
    <p:sldId id="359" r:id="rId123"/>
    <p:sldId id="361" r:id="rId124"/>
    <p:sldId id="362" r:id="rId125"/>
    <p:sldId id="363" r:id="rId126"/>
    <p:sldId id="295" r:id="rId127"/>
    <p:sldId id="258" r:id="rId128"/>
    <p:sldId id="257" r:id="rId129"/>
    <p:sldId id="301" r:id="rId130"/>
    <p:sldId id="331" r:id="rId131"/>
    <p:sldId id="337" r:id="rId132"/>
    <p:sldId id="339" r:id="rId133"/>
    <p:sldId id="341" r:id="rId134"/>
    <p:sldId id="345" r:id="rId135"/>
    <p:sldId id="350" r:id="rId136"/>
    <p:sldId id="351" r:id="rId137"/>
    <p:sldId id="349" r:id="rId138"/>
    <p:sldId id="355" r:id="rId139"/>
    <p:sldId id="356" r:id="rId140"/>
    <p:sldId id="358" r:id="rId141"/>
    <p:sldId id="299" r:id="rId142"/>
    <p:sldId id="300" r:id="rId143"/>
    <p:sldId id="302" r:id="rId144"/>
    <p:sldId id="305" r:id="rId145"/>
    <p:sldId id="306" r:id="rId146"/>
    <p:sldId id="307" r:id="rId1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3D3D37"/>
    <a:srgbClr val="CC0066"/>
    <a:srgbClr val="003300"/>
    <a:srgbClr val="990033"/>
    <a:srgbClr val="800080"/>
    <a:srgbClr val="9900CC"/>
    <a:srgbClr val="A50021"/>
    <a:srgbClr val="FF66CC"/>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524" autoAdjust="0"/>
  </p:normalViewPr>
  <p:slideViewPr>
    <p:cSldViewPr>
      <p:cViewPr>
        <p:scale>
          <a:sx n="75" d="100"/>
          <a:sy n="75" d="100"/>
        </p:scale>
        <p:origin x="-330" y="9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notesMaster" Target="notesMasters/notesMaster1.xml"/><Relationship Id="rId15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956869-77E6-487F-B09A-9EF9C8E342CE}" type="datetimeFigureOut">
              <a:rPr lang="en-GB" smtClean="0"/>
              <a:t>20/07/2015</a:t>
            </a:fld>
            <a:endParaRPr lang="en-GB"/>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1D0080-D0B2-402F-A1E1-F4566AE85CB2}" type="slidenum">
              <a:rPr lang="en-GB" smtClean="0"/>
              <a:t>‹#›</a:t>
            </a:fld>
            <a:endParaRPr lang="en-GB"/>
          </a:p>
        </p:txBody>
      </p:sp>
    </p:spTree>
    <p:extLst>
      <p:ext uri="{BB962C8B-B14F-4D97-AF65-F5344CB8AC3E}">
        <p14:creationId xmlns:p14="http://schemas.microsoft.com/office/powerpoint/2010/main" val="2704709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GB" dirty="0"/>
          </a:p>
        </p:txBody>
      </p:sp>
      <p:sp>
        <p:nvSpPr>
          <p:cNvPr id="4" name="Symbol zastępczy numeru slajdu 3"/>
          <p:cNvSpPr>
            <a:spLocks noGrp="1"/>
          </p:cNvSpPr>
          <p:nvPr>
            <p:ph type="sldNum" sz="quarter" idx="10"/>
          </p:nvPr>
        </p:nvSpPr>
        <p:spPr/>
        <p:txBody>
          <a:bodyPr/>
          <a:lstStyle/>
          <a:p>
            <a:fld id="{721D0080-D0B2-402F-A1E1-F4566AE85CB2}" type="slidenum">
              <a:rPr lang="en-GB" smtClean="0"/>
              <a:t>3</a:t>
            </a:fld>
            <a:endParaRPr lang="en-GB"/>
          </a:p>
        </p:txBody>
      </p:sp>
    </p:spTree>
    <p:extLst>
      <p:ext uri="{BB962C8B-B14F-4D97-AF65-F5344CB8AC3E}">
        <p14:creationId xmlns:p14="http://schemas.microsoft.com/office/powerpoint/2010/main" val="2466558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GB" smtClean="0"/>
              <a:t>f</a:t>
            </a:r>
            <a:endParaRPr lang="en-GB"/>
          </a:p>
        </p:txBody>
      </p:sp>
      <p:sp>
        <p:nvSpPr>
          <p:cNvPr id="4" name="Symbol zastępczy numeru slajdu 3"/>
          <p:cNvSpPr>
            <a:spLocks noGrp="1"/>
          </p:cNvSpPr>
          <p:nvPr>
            <p:ph type="sldNum" sz="quarter" idx="10"/>
          </p:nvPr>
        </p:nvSpPr>
        <p:spPr/>
        <p:txBody>
          <a:bodyPr/>
          <a:lstStyle/>
          <a:p>
            <a:fld id="{721D0080-D0B2-402F-A1E1-F4566AE85CB2}" type="slidenum">
              <a:rPr lang="en-GB" smtClean="0"/>
              <a:t>77</a:t>
            </a:fld>
            <a:endParaRPr lang="en-GB"/>
          </a:p>
        </p:txBody>
      </p:sp>
    </p:spTree>
    <p:extLst>
      <p:ext uri="{BB962C8B-B14F-4D97-AF65-F5344CB8AC3E}">
        <p14:creationId xmlns:p14="http://schemas.microsoft.com/office/powerpoint/2010/main" val="312991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GB" dirty="0"/>
          </a:p>
        </p:txBody>
      </p:sp>
      <p:sp>
        <p:nvSpPr>
          <p:cNvPr id="4" name="Symbol zastępczy numeru slajdu 3"/>
          <p:cNvSpPr>
            <a:spLocks noGrp="1"/>
          </p:cNvSpPr>
          <p:nvPr>
            <p:ph type="sldNum" sz="quarter" idx="10"/>
          </p:nvPr>
        </p:nvSpPr>
        <p:spPr/>
        <p:txBody>
          <a:bodyPr/>
          <a:lstStyle/>
          <a:p>
            <a:fld id="{721D0080-D0B2-402F-A1E1-F4566AE85CB2}" type="slidenum">
              <a:rPr lang="en-GB" smtClean="0"/>
              <a:t>88</a:t>
            </a:fld>
            <a:endParaRPr lang="en-GB"/>
          </a:p>
        </p:txBody>
      </p:sp>
    </p:spTree>
    <p:extLst>
      <p:ext uri="{BB962C8B-B14F-4D97-AF65-F5344CB8AC3E}">
        <p14:creationId xmlns:p14="http://schemas.microsoft.com/office/powerpoint/2010/main" val="3765610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GB" dirty="0"/>
          </a:p>
        </p:txBody>
      </p:sp>
      <p:sp>
        <p:nvSpPr>
          <p:cNvPr id="4" name="Symbol zastępczy numeru slajdu 3"/>
          <p:cNvSpPr>
            <a:spLocks noGrp="1"/>
          </p:cNvSpPr>
          <p:nvPr>
            <p:ph type="sldNum" sz="quarter" idx="10"/>
          </p:nvPr>
        </p:nvSpPr>
        <p:spPr/>
        <p:txBody>
          <a:bodyPr/>
          <a:lstStyle/>
          <a:p>
            <a:fld id="{721D0080-D0B2-402F-A1E1-F4566AE85CB2}" type="slidenum">
              <a:rPr lang="en-GB" smtClean="0"/>
              <a:t>93</a:t>
            </a:fld>
            <a:endParaRPr lang="en-GB"/>
          </a:p>
        </p:txBody>
      </p:sp>
    </p:spTree>
    <p:extLst>
      <p:ext uri="{BB962C8B-B14F-4D97-AF65-F5344CB8AC3E}">
        <p14:creationId xmlns:p14="http://schemas.microsoft.com/office/powerpoint/2010/main" val="3759137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GB" dirty="0"/>
          </a:p>
        </p:txBody>
      </p:sp>
      <p:sp>
        <p:nvSpPr>
          <p:cNvPr id="4" name="Symbol zastępczy numeru slajdu 3"/>
          <p:cNvSpPr>
            <a:spLocks noGrp="1"/>
          </p:cNvSpPr>
          <p:nvPr>
            <p:ph type="sldNum" sz="quarter" idx="10"/>
          </p:nvPr>
        </p:nvSpPr>
        <p:spPr/>
        <p:txBody>
          <a:bodyPr/>
          <a:lstStyle/>
          <a:p>
            <a:fld id="{721D0080-D0B2-402F-A1E1-F4566AE85CB2}" type="slidenum">
              <a:rPr lang="en-GB" smtClean="0"/>
              <a:t>97</a:t>
            </a:fld>
            <a:endParaRPr lang="en-GB"/>
          </a:p>
        </p:txBody>
      </p:sp>
    </p:spTree>
    <p:extLst>
      <p:ext uri="{BB962C8B-B14F-4D97-AF65-F5344CB8AC3E}">
        <p14:creationId xmlns:p14="http://schemas.microsoft.com/office/powerpoint/2010/main" val="267476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GB" dirty="0" smtClean="0"/>
              <a:t>Original, full of twist</a:t>
            </a:r>
            <a:endParaRPr lang="en-GB" dirty="0"/>
          </a:p>
        </p:txBody>
      </p:sp>
      <p:sp>
        <p:nvSpPr>
          <p:cNvPr id="4" name="Symbol zastępczy numeru slajdu 3"/>
          <p:cNvSpPr>
            <a:spLocks noGrp="1"/>
          </p:cNvSpPr>
          <p:nvPr>
            <p:ph type="sldNum" sz="quarter" idx="10"/>
          </p:nvPr>
        </p:nvSpPr>
        <p:spPr/>
        <p:txBody>
          <a:bodyPr/>
          <a:lstStyle/>
          <a:p>
            <a:fld id="{721D0080-D0B2-402F-A1E1-F4566AE85CB2}" type="slidenum">
              <a:rPr lang="en-GB" smtClean="0"/>
              <a:t>112</a:t>
            </a:fld>
            <a:endParaRPr lang="en-GB"/>
          </a:p>
        </p:txBody>
      </p:sp>
    </p:spTree>
    <p:extLst>
      <p:ext uri="{BB962C8B-B14F-4D97-AF65-F5344CB8AC3E}">
        <p14:creationId xmlns:p14="http://schemas.microsoft.com/office/powerpoint/2010/main" val="2072939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pl-PL" smtClean="0"/>
              <a:t>Kliknij, aby edytować styl</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E78B716A-3CAE-484A-AA66-59795A1729F6}" type="datetimeFigureOut">
              <a:rPr lang="en-GB" smtClean="0"/>
              <a:t>20/07/2015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D25A-11D3-48C4-B014-DDCAA9F41D51}"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E78B716A-3CAE-484A-AA66-59795A1729F6}" type="datetimeFigureOut">
              <a:rPr lang="en-GB" smtClean="0"/>
              <a:t>20/07/2015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D25A-11D3-48C4-B014-DDCAA9F41D51}" type="slidenum">
              <a:rPr lang="en-GB" smtClean="0"/>
              <a:t>‹#›</a:t>
            </a:fld>
            <a:endParaRPr lang="en-GB"/>
          </a:p>
        </p:txBody>
      </p:sp>
      <p:sp>
        <p:nvSpPr>
          <p:cNvPr id="7" name="Title 6"/>
          <p:cNvSpPr>
            <a:spLocks noGrp="1"/>
          </p:cNvSpPr>
          <p:nvPr>
            <p:ph type="title"/>
          </p:nvPr>
        </p:nvSpPr>
        <p:spPr/>
        <p:txBody>
          <a:bodyPr/>
          <a:lstStyle/>
          <a:p>
            <a:r>
              <a:rPr lang="pl-PL" smtClean="0"/>
              <a:t>Kliknij, aby edytować styl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pl-PL" smtClean="0"/>
              <a:t>Kliknij, aby edytować styl</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E78B716A-3CAE-484A-AA66-59795A1729F6}" type="datetimeFigureOut">
              <a:rPr lang="en-GB" smtClean="0"/>
              <a:t>20/07/2015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D25A-11D3-48C4-B014-DDCAA9F41D51}"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5" name="Date Placeholder 4"/>
          <p:cNvSpPr>
            <a:spLocks noGrp="1"/>
          </p:cNvSpPr>
          <p:nvPr>
            <p:ph type="dt" sz="half" idx="10"/>
          </p:nvPr>
        </p:nvSpPr>
        <p:spPr/>
        <p:txBody>
          <a:bodyPr/>
          <a:lstStyle/>
          <a:p>
            <a:fld id="{E78B716A-3CAE-484A-AA66-59795A1729F6}" type="datetimeFigureOut">
              <a:rPr lang="en-GB" smtClean="0"/>
              <a:t>20/07/2015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3DD25A-11D3-48C4-B014-DDCAA9F41D51}" type="slidenum">
              <a:rPr lang="en-GB" smtClean="0"/>
              <a:t>‹#›</a:t>
            </a:fld>
            <a:endParaRPr lang="en-GB"/>
          </a:p>
        </p:txBody>
      </p:sp>
      <p:sp>
        <p:nvSpPr>
          <p:cNvPr id="9" name="Content Placeholder 8"/>
          <p:cNvSpPr>
            <a:spLocks noGrp="1"/>
          </p:cNvSpPr>
          <p:nvPr>
            <p:ph sz="quarter" idx="13"/>
          </p:nvPr>
        </p:nvSpPr>
        <p:spPr>
          <a:xfrm>
            <a:off x="676655" y="2679192"/>
            <a:ext cx="3822192" cy="34472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E78B716A-3CAE-484A-AA66-59795A1729F6}" type="datetimeFigureOut">
              <a:rPr lang="en-GB" smtClean="0"/>
              <a:t>20/07/2015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53DD25A-11D3-48C4-B014-DDCAA9F41D5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Date Placeholder 2"/>
          <p:cNvSpPr>
            <a:spLocks noGrp="1"/>
          </p:cNvSpPr>
          <p:nvPr>
            <p:ph type="dt" sz="half" idx="10"/>
          </p:nvPr>
        </p:nvSpPr>
        <p:spPr/>
        <p:txBody>
          <a:bodyPr/>
          <a:lstStyle/>
          <a:p>
            <a:fld id="{E78B716A-3CAE-484A-AA66-59795A1729F6}" type="datetimeFigureOut">
              <a:rPr lang="en-GB" smtClean="0"/>
              <a:t>20/07/2015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53DD25A-11D3-48C4-B014-DDCAA9F41D5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E78B716A-3CAE-484A-AA66-59795A1729F6}" type="datetimeFigureOut">
              <a:rPr lang="en-GB" smtClean="0"/>
              <a:t>20/07/2015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53DD25A-11D3-48C4-B014-DDCAA9F41D5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78B716A-3CAE-484A-AA66-59795A1729F6}" type="datetimeFigureOut">
              <a:rPr lang="en-GB" smtClean="0"/>
              <a:t>20/07/2015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3DD25A-11D3-48C4-B014-DDCAA9F41D51}" type="slidenum">
              <a:rPr lang="en-GB" smtClean="0"/>
              <a:t>‹#›</a:t>
            </a:fld>
            <a:endParaRPr lang="en-GB"/>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pl-PL" smtClean="0"/>
              <a:t>Kliknij, aby edytować styl</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pl-PL" smtClean="0"/>
              <a:t>Kliknij, aby edytować styl</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E78B716A-3CAE-484A-AA66-59795A1729F6}" type="datetimeFigureOut">
              <a:rPr lang="en-GB" smtClean="0"/>
              <a:t>20/07/2015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3DD25A-11D3-48C4-B014-DDCAA9F41D51}" type="slidenum">
              <a:rPr lang="en-GB" smtClean="0"/>
              <a:t>‹#›</a:t>
            </a:fld>
            <a:endParaRPr lang="en-GB"/>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E78B716A-3CAE-484A-AA66-59795A1729F6}" type="datetimeFigureOut">
              <a:rPr lang="en-GB" smtClean="0"/>
              <a:t>20/07/2015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D25A-11D3-48C4-B014-DDCAA9F41D5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78B716A-3CAE-484A-AA66-59795A1729F6}" type="datetimeFigureOut">
              <a:rPr lang="en-GB" smtClean="0"/>
              <a:t>20/07/2015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D25A-11D3-48C4-B014-DDCAA9F41D51}" type="slidenum">
              <a:rPr lang="en-GB" smtClean="0"/>
              <a:t>‹#›</a:t>
            </a:fld>
            <a:endParaRPr lang="en-GB"/>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pl-PL" smtClean="0"/>
              <a:t>Kliknij, aby edytować styl</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E78B716A-3CAE-484A-AA66-59795A1729F6}" type="datetimeFigureOut">
              <a:rPr lang="en-GB" smtClean="0"/>
              <a:t>20/07/2015</a:t>
            </a:fld>
            <a:endParaRPr lang="en-GB"/>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GB"/>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53DD25A-11D3-48C4-B014-DDCAA9F41D51}" type="slidenum">
              <a:rPr lang="en-GB" smtClean="0"/>
              <a:t>‹#›</a:t>
            </a:fld>
            <a:endParaRPr lang="en-GB"/>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ng.total.com/06_total_nigeria_press/0607_30May2013_features.ht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setkit.com/gallery/image/fine---arts-51/6433.html"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summerfineartscamp.org/"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hyperlink" Target="http://gottohavefaith.net/photos.htm"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hyperlink" Target="http://www.creativityland.ca/2010/using-music-to-engage-full-throttle-energy-at-meetings/" TargetMode="External"/><Relationship Id="rId13" Type="http://schemas.openxmlformats.org/officeDocument/2006/relationships/image" Target="../media/image11.jpeg"/><Relationship Id="rId3" Type="http://schemas.openxmlformats.org/officeDocument/2006/relationships/image" Target="../media/image6.gif"/><Relationship Id="rId7" Type="http://schemas.openxmlformats.org/officeDocument/2006/relationships/image" Target="../media/image8.jpeg"/><Relationship Id="rId12" Type="http://schemas.openxmlformats.org/officeDocument/2006/relationships/hyperlink" Target="http://www.gyancentral.com/articles/updates/admission-news/admission-notification-mfa-and-diploma-courses-in-fine-art" TargetMode="External"/><Relationship Id="rId2" Type="http://schemas.openxmlformats.org/officeDocument/2006/relationships/hyperlink" Target="http://school.discoveryeducation.com/clipart/clip/literature-color.html" TargetMode="External"/><Relationship Id="rId1" Type="http://schemas.openxmlformats.org/officeDocument/2006/relationships/slideLayout" Target="../slideLayouts/slideLayout7.xml"/><Relationship Id="rId6" Type="http://schemas.openxmlformats.org/officeDocument/2006/relationships/hyperlink" Target="http://7428.net/2012/09/dream-movie-background-3.html" TargetMode="External"/><Relationship Id="rId11" Type="http://schemas.openxmlformats.org/officeDocument/2006/relationships/image" Target="../media/image10.jpeg"/><Relationship Id="rId5" Type="http://schemas.openxmlformats.org/officeDocument/2006/relationships/image" Target="../media/image7.jpeg"/><Relationship Id="rId15" Type="http://schemas.openxmlformats.org/officeDocument/2006/relationships/image" Target="../media/image12.jpeg"/><Relationship Id="rId10" Type="http://schemas.openxmlformats.org/officeDocument/2006/relationships/hyperlink" Target="http://www.waynehighlands.org/domain/403" TargetMode="External"/><Relationship Id="rId4" Type="http://schemas.openxmlformats.org/officeDocument/2006/relationships/hyperlink" Target="http://ricoipeka.blogspot.com/2013/05/what-are-advantages-and-disadvantages.html" TargetMode="External"/><Relationship Id="rId9" Type="http://schemas.openxmlformats.org/officeDocument/2006/relationships/image" Target="../media/image9.jpeg"/><Relationship Id="rId14" Type="http://schemas.openxmlformats.org/officeDocument/2006/relationships/hyperlink" Target="http://academics.sru.edu/sumartsacademy/pom03web/visual%20arts.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pl/url?sa=i&amp;rct=j&amp;q=&amp;esrc=s&amp;source=images&amp;cd=&amp;docid=anIP7I4QfbyXMM&amp;tbnid=wkIIFCbomFt15M:&amp;ved=0CAUQjRw&amp;url=http://www.dl.ket.org/humanities/resources/coreposters/visual_color.htm&amp;ei=PDr2UsXMD4On0QWIlYCIBQ&amp;psig=AFQjCNEJYven5s7OpFE3zvwIhfgI-8roOA&amp;ust=1391954352057319"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Computer" TargetMode="External"/><Relationship Id="rId3" Type="http://schemas.openxmlformats.org/officeDocument/2006/relationships/hyperlink" Target="http://en.wikipedia.org/wiki/Computer_graphics" TargetMode="External"/><Relationship Id="rId7" Type="http://schemas.openxmlformats.org/officeDocument/2006/relationships/hyperlink" Target="http://en.wikipedia.org/wiki/Video_games" TargetMode="External"/><Relationship Id="rId2" Type="http://schemas.openxmlformats.org/officeDocument/2006/relationships/hyperlink" Target="http://en.wikipedia.org/wiki/Digital_art" TargetMode="External"/><Relationship Id="rId1" Type="http://schemas.openxmlformats.org/officeDocument/2006/relationships/slideLayout" Target="../slideLayouts/slideLayout2.xml"/><Relationship Id="rId6" Type="http://schemas.openxmlformats.org/officeDocument/2006/relationships/hyperlink" Target="http://en.wikipedia.org/wiki/Interactive_art" TargetMode="External"/><Relationship Id="rId11" Type="http://schemas.openxmlformats.org/officeDocument/2006/relationships/image" Target="../media/image14.gif"/><Relationship Id="rId5" Type="http://schemas.openxmlformats.org/officeDocument/2006/relationships/hyperlink" Target="http://en.wikipedia.org/wiki/Internet_art" TargetMode="External"/><Relationship Id="rId10" Type="http://schemas.openxmlformats.org/officeDocument/2006/relationships/hyperlink" Target="http://en.wikipedia.org/wiki/Biotechnology" TargetMode="External"/><Relationship Id="rId4" Type="http://schemas.openxmlformats.org/officeDocument/2006/relationships/hyperlink" Target="http://en.wikipedia.org/wiki/Computer_animation" TargetMode="External"/><Relationship Id="rId9" Type="http://schemas.openxmlformats.org/officeDocument/2006/relationships/hyperlink" Target="http://en.wikipedia.org/wiki/Robotics"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png"/><Relationship Id="rId2" Type="http://schemas.openxmlformats.org/officeDocument/2006/relationships/hyperlink" Target="http://www.ibiblio.org/wm/paint/auth/cezanne/sl/" TargetMode="External"/><Relationship Id="rId1" Type="http://schemas.openxmlformats.org/officeDocument/2006/relationships/slideLayout" Target="../slideLayouts/slideLayout6.xml"/><Relationship Id="rId6" Type="http://schemas.openxmlformats.org/officeDocument/2006/relationships/hyperlink" Target="http://www.themasterpiececards.com/famous-paintings-reviewed/bid/97935/Vermeer-Paintings-Girl-with-a-Pearl-Earring" TargetMode="External"/><Relationship Id="rId5" Type="http://schemas.openxmlformats.org/officeDocument/2006/relationships/image" Target="../media/image17.jpeg"/><Relationship Id="rId4" Type="http://schemas.openxmlformats.org/officeDocument/2006/relationships/hyperlink" Target="http://www.google.pl/url?sa=i&amp;rct=j&amp;q=&amp;esrc=s&amp;source=images&amp;cd=&amp;docid=xuNFvcJlitXK7M&amp;tbnid=kvZ1qCehSGKJnM:&amp;ved=0CAUQjRw&amp;url=http://www.karenwinters.com/pages/pasadena.html&amp;ei=63npUqbQAc2M0wWSp4DQCQ&amp;bvm=bv.60157871,d.ZG4&amp;psig=AFQjCNEJTI5yPhyJft9LA5BKrbdb5OeVOw&amp;ust=139111919362012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picturedraw.co.uk/History%20of%20Drawing.htm" TargetMode="Externa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hyperlink" Target="http://designyoutrust.com/art/20-magnificent-artwork-of-oil-painting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aufeminin.com/sortir/expo-martin-parr-paris-d7967.html" TargetMode="Externa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hyperlink" Target="http://www.lagassegallery.com/port_page2.ht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blueoconnellsmusicaladventures.blogspot.com/2013_05_01_archive.html"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imagesofcuba.blogspot.com/2010/10/cienfuegos-september-9-2010.html" TargetMode="Externa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hyperlink" Target="http://neosurrealism.artdigitaldesign.com/modern-artists/?artworks/fine-art/infant-head.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google.pl/url?sa=i&amp;rct=j&amp;q=&amp;esrc=s&amp;source=images&amp;cd=&amp;docid=ZBhzRHH1QUIm6M&amp;tbnid=TOCPFt2cCfMWmM:&amp;ved=0CAUQjRw&amp;url=http://www.bc.edu/bc_org/avp/cas/fnart/&amp;ei=YSz2UsX8KpT20gXngYGgCQ&amp;bvm=bv.60983673,d.bGE&amp;psig=AFQjCNEJCCbZcfQw7AVAsInJkDuyP7HpLA&amp;ust=1391951206860048"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riadzany.blogspot.com/2013/08/marrakech-museum-for-photography-and.html"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culture24.org.uk/art/art434896"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culturenetwork.breezeleeds.org/pg/8/Arts_Professionals_Networks"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crawfordartgallery.ie/Guided_visits.html"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archaeologicalmuseum.jhu.edu/the-collection/museum-mission/"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newsroom.unl.edu/announce/nextatnebraska/177/1482"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robertgoldenpictures.com/category/simlpy-human/"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www.google.pl/imgres?client=firefox-a&amp;rls=org.mozilla:en-US:official&amp;channel=np&amp;biw=1252&amp;bih=611&amp;tbm=isch&amp;tbnid=atrkWzbh1OBtgM:&amp;imgrefurl=http://coda.org.uk/tag/music-workshops&amp;docid=e8VhcKvRzh9-eM&amp;imgurl=http://www.coda.org.uk/files/upload/staff/264829_236628796355144_236614193023271_937173_6876658_n.jpg&amp;w=650&amp;h=436&amp;ei=JD32UpaYJOmI4gSF4YHwCQ&amp;zoom=1&amp;ved=0CPQBEIQcMDM&amp;iact=rc&amp;dur=685&amp;page=3&amp;start=35&amp;ndsp=20"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www.youtube.com/watch?v=Klg8UKW2Lts&amp;feature=share&amp;list=PLDC7CA42014B29986&amp;index=10" TargetMode="Externa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youtu.be/Gb87bAkFkYc"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g"/><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4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gif"/><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g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2.xml"/><Relationship Id="rId4" Type="http://schemas.openxmlformats.org/officeDocument/2006/relationships/image" Target="../media/image91.jpg"/></Relationships>
</file>

<file path=ppt/slides/_rels/slide80.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hyperlink" Target="http://www.macmillandictionary.com/search/british/direct/?q=very" TargetMode="External"/><Relationship Id="rId3" Type="http://schemas.openxmlformats.org/officeDocument/2006/relationships/hyperlink" Target="http://www.macmillandictionary.com/search/british/direct/?q=to" TargetMode="External"/><Relationship Id="rId7" Type="http://schemas.openxmlformats.org/officeDocument/2006/relationships/hyperlink" Target="http://www.macmillandictionary.com/search/british/direct/?q=is" TargetMode="External"/><Relationship Id="rId2" Type="http://schemas.openxmlformats.org/officeDocument/2006/relationships/hyperlink" Target="http://www.macmillandictionary.com/search/british/direct/?q=difficult" TargetMode="External"/><Relationship Id="rId1" Type="http://schemas.openxmlformats.org/officeDocument/2006/relationships/slideLayout" Target="../slideLayouts/slideLayout2.xml"/><Relationship Id="rId6" Type="http://schemas.openxmlformats.org/officeDocument/2006/relationships/hyperlink" Target="http://www.macmillandictionary.com/search/british/direct/?q=it" TargetMode="External"/><Relationship Id="rId11" Type="http://schemas.openxmlformats.org/officeDocument/2006/relationships/image" Target="../media/image94.jpg"/><Relationship Id="rId5" Type="http://schemas.openxmlformats.org/officeDocument/2006/relationships/hyperlink" Target="http://www.macmillandictionary.com/search/british/direct/?q=because" TargetMode="External"/><Relationship Id="rId10" Type="http://schemas.openxmlformats.org/officeDocument/2006/relationships/image" Target="../media/image93.jpg"/><Relationship Id="rId4" Type="http://schemas.openxmlformats.org/officeDocument/2006/relationships/hyperlink" Target="http://www.macmillandictionary.com/search/british/direct/?q=believe" TargetMode="External"/><Relationship Id="rId9" Type="http://schemas.openxmlformats.org/officeDocument/2006/relationships/hyperlink" Target="http://www.macmillandictionary.com/search/british/direct/?q=unlikely"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9.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17.gif"/><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24.gi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7.xml"/><Relationship Id="rId4" Type="http://schemas.openxmlformats.org/officeDocument/2006/relationships/image" Target="../media/image131.jpeg"/></Relationships>
</file>

<file path=ppt/slides/_rels/slide12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ng.total.com/media/features/0607_30May2013_feature/diversity_2.jpg">
            <a:hlinkClick r:id="rId2"/>
          </p:cNvPr>
          <p:cNvPicPr>
            <a:picLocks noChangeAspect="1" noChangeArrowheads="1"/>
          </p:cNvPicPr>
          <p:nvPr/>
        </p:nvPicPr>
        <p:blipFill>
          <a:blip r:embed="rId3" cstate="print"/>
          <a:srcRect/>
          <a:stretch>
            <a:fillRect/>
          </a:stretch>
        </p:blipFill>
        <p:spPr bwMode="auto">
          <a:xfrm>
            <a:off x="323528" y="1717700"/>
            <a:ext cx="8509905" cy="4409678"/>
          </a:xfrm>
          <a:prstGeom prst="rect">
            <a:avLst/>
          </a:prstGeom>
          <a:noFill/>
        </p:spPr>
      </p:pic>
    </p:spTree>
    <p:extLst>
      <p:ext uri="{BB962C8B-B14F-4D97-AF65-F5344CB8AC3E}">
        <p14:creationId xmlns:p14="http://schemas.microsoft.com/office/powerpoint/2010/main" val="2849467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m.skdat.com/data/gallery/27/fine%20-%20arts%205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628800"/>
            <a:ext cx="6347514" cy="5399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327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a:t>Which</a:t>
            </a:r>
            <a:r>
              <a:rPr lang="pl-PL" dirty="0"/>
              <a:t> </a:t>
            </a:r>
            <a:r>
              <a:rPr lang="pl-PL" dirty="0" err="1"/>
              <a:t>areas</a:t>
            </a:r>
            <a:r>
              <a:rPr lang="pl-PL" dirty="0"/>
              <a:t> of </a:t>
            </a:r>
            <a:r>
              <a:rPr lang="pl-PL" dirty="0" err="1"/>
              <a:t>culture</a:t>
            </a:r>
            <a:r>
              <a:rPr lang="pl-PL" dirty="0"/>
              <a:t> </a:t>
            </a:r>
            <a:r>
              <a:rPr lang="pl-PL" dirty="0" err="1"/>
              <a:t>are</a:t>
            </a:r>
            <a:r>
              <a:rPr lang="pl-PL" dirty="0"/>
              <a:t> </a:t>
            </a:r>
            <a:r>
              <a:rPr lang="pl-PL" dirty="0" err="1"/>
              <a:t>you</a:t>
            </a:r>
            <a:r>
              <a:rPr lang="pl-PL" dirty="0"/>
              <a:t> most </a:t>
            </a:r>
            <a:r>
              <a:rPr lang="pl-PL" dirty="0" err="1"/>
              <a:t>interested</a:t>
            </a:r>
            <a:r>
              <a:rPr lang="pl-PL" dirty="0"/>
              <a:t> in?</a:t>
            </a:r>
            <a:endParaRPr lang="en-GB" dirty="0"/>
          </a:p>
        </p:txBody>
      </p:sp>
      <p:sp>
        <p:nvSpPr>
          <p:cNvPr id="3" name="Symbol zastępczy tekstu 2"/>
          <p:cNvSpPr>
            <a:spLocks noGrp="1"/>
          </p:cNvSpPr>
          <p:nvPr>
            <p:ph type="body" idx="1"/>
          </p:nvPr>
        </p:nvSpPr>
        <p:spPr/>
        <p:txBody>
          <a:bodyPr>
            <a:normAutofit/>
          </a:bodyPr>
          <a:lstStyle/>
          <a:p>
            <a:r>
              <a:rPr lang="en-GB" sz="5400" dirty="0" smtClean="0">
                <a:solidFill>
                  <a:srgbClr val="FF0000"/>
                </a:solidFill>
              </a:rPr>
              <a:t>THE ARTS</a:t>
            </a:r>
            <a:endParaRPr lang="en-GB" sz="5400" dirty="0">
              <a:solidFill>
                <a:srgbClr val="FF0000"/>
              </a:solidFill>
            </a:endParaRPr>
          </a:p>
        </p:txBody>
      </p:sp>
      <p:pic>
        <p:nvPicPr>
          <p:cNvPr id="2050" name="Picture 2" descr="http://www.summerfineartscamp.org/_/rsrc/1262884389096/home/Summer%20fine%20art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063" y="4293096"/>
            <a:ext cx="2937794" cy="21028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gottohavefaith.net/gfile/75r4%21-%21JGKEHE%21-%21zrzor45%21-%21INOILDIN-NLQJ-HSPG-LGJF-OHSJSNQFHDGJ%21-%2172y1nq/fine_arts.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8224" y="4077072"/>
            <a:ext cx="2448272" cy="195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704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chool.discoveryeducation.com/clipart/images/literature-color.gif">
            <a:hlinkClick r:id="rId2"/>
          </p:cNvPr>
          <p:cNvPicPr>
            <a:picLocks noChangeAspect="1" noChangeArrowheads="1"/>
          </p:cNvPicPr>
          <p:nvPr/>
        </p:nvPicPr>
        <p:blipFill>
          <a:blip r:embed="rId3" cstate="print"/>
          <a:srcRect/>
          <a:stretch>
            <a:fillRect/>
          </a:stretch>
        </p:blipFill>
        <p:spPr bwMode="auto">
          <a:xfrm>
            <a:off x="432299" y="2334550"/>
            <a:ext cx="1361922" cy="1577277"/>
          </a:xfrm>
          <a:prstGeom prst="rect">
            <a:avLst/>
          </a:prstGeom>
          <a:noFill/>
        </p:spPr>
      </p:pic>
      <p:pic>
        <p:nvPicPr>
          <p:cNvPr id="5" name="Picture 12" descr="http://2.bp.blogspot.com/-5dbMc_XwwwI/UYDj0DHLnSI/AAAAAAAAAAk/7LRSMtqZmyc/s760/0809_ModernMedia.jpg">
            <a:hlinkClick r:id="rId4"/>
          </p:cNvPr>
          <p:cNvPicPr>
            <a:picLocks noChangeAspect="1" noChangeArrowheads="1"/>
          </p:cNvPicPr>
          <p:nvPr/>
        </p:nvPicPr>
        <p:blipFill>
          <a:blip r:embed="rId5" cstate="print"/>
          <a:srcRect/>
          <a:stretch>
            <a:fillRect/>
          </a:stretch>
        </p:blipFill>
        <p:spPr bwMode="auto">
          <a:xfrm>
            <a:off x="209508" y="275701"/>
            <a:ext cx="2709012" cy="2058849"/>
          </a:xfrm>
          <a:prstGeom prst="rect">
            <a:avLst/>
          </a:prstGeom>
          <a:noFill/>
        </p:spPr>
      </p:pic>
      <p:pic>
        <p:nvPicPr>
          <p:cNvPr id="6" name="Picture 4" descr="http://7428.net/wp-content/uploads/2012/09/Dream-Movie-Background-3.jpg">
            <a:hlinkClick r:id="rId6"/>
          </p:cNvPr>
          <p:cNvPicPr>
            <a:picLocks noChangeAspect="1" noChangeArrowheads="1"/>
          </p:cNvPicPr>
          <p:nvPr/>
        </p:nvPicPr>
        <p:blipFill>
          <a:blip r:embed="rId7" cstate="print"/>
          <a:srcRect/>
          <a:stretch>
            <a:fillRect/>
          </a:stretch>
        </p:blipFill>
        <p:spPr bwMode="auto">
          <a:xfrm>
            <a:off x="2910384" y="240925"/>
            <a:ext cx="3810135" cy="2760241"/>
          </a:xfrm>
          <a:prstGeom prst="rect">
            <a:avLst/>
          </a:prstGeom>
          <a:noFill/>
        </p:spPr>
      </p:pic>
      <p:pic>
        <p:nvPicPr>
          <p:cNvPr id="7" name="Picture 6" descr="https://encrypted-tbn3.gstatic.com/images?q=tbn:ANd9GcRt1rLGRf8K79ayxRKyxYl3nvEzW1Q1BsZIpCPfKt45EpA1hRE8Aw">
            <a:hlinkClick r:id="rId8"/>
          </p:cNvPr>
          <p:cNvPicPr>
            <a:picLocks noChangeAspect="1" noChangeArrowheads="1"/>
          </p:cNvPicPr>
          <p:nvPr/>
        </p:nvPicPr>
        <p:blipFill>
          <a:blip r:embed="rId9" cstate="print"/>
          <a:srcRect/>
          <a:stretch>
            <a:fillRect/>
          </a:stretch>
        </p:blipFill>
        <p:spPr bwMode="auto">
          <a:xfrm>
            <a:off x="5249620" y="230069"/>
            <a:ext cx="3894380" cy="2771097"/>
          </a:xfrm>
          <a:prstGeom prst="rect">
            <a:avLst/>
          </a:prstGeom>
          <a:noFill/>
        </p:spPr>
      </p:pic>
      <p:pic>
        <p:nvPicPr>
          <p:cNvPr id="5122" name="Picture 2" descr="http://www.waynehighlands.org/cms/lib2/PA01001645/Centricity/Domain/403/Fine%20Arts.jpg">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4221" y="3284983"/>
            <a:ext cx="3864622" cy="380650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gyancentral.com/images/stories/fine_art.jpg">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56137" y="3501007"/>
            <a:ext cx="3572211" cy="359048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academics.sru.edu/sumartsacademy/pom03web/visual%20arts%20logo.jpg">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720" y="4460931"/>
            <a:ext cx="1910854" cy="1670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757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dl.ket.org/humanities/resources/coreposters/visual_colo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324148"/>
            <a:ext cx="4483857" cy="6309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028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611560" y="2708920"/>
            <a:ext cx="7876397" cy="3450696"/>
          </a:xfrm>
        </p:spPr>
        <p:txBody>
          <a:bodyPr>
            <a:normAutofit lnSpcReduction="10000"/>
          </a:bodyPr>
          <a:lstStyle/>
          <a:p>
            <a:r>
              <a:rPr lang="en-GB" dirty="0"/>
              <a:t>artworks created </a:t>
            </a:r>
            <a:r>
              <a:rPr lang="en-GB" dirty="0" smtClean="0"/>
              <a:t>with new media technologies, </a:t>
            </a:r>
            <a:r>
              <a:rPr lang="en-GB" dirty="0"/>
              <a:t>including </a:t>
            </a:r>
            <a:endParaRPr lang="en-GB" dirty="0" smtClean="0"/>
          </a:p>
          <a:p>
            <a:r>
              <a:rPr lang="en-GB" dirty="0" smtClean="0">
                <a:hlinkClick r:id="rId2" tooltip="Digital art"/>
              </a:rPr>
              <a:t>digital </a:t>
            </a:r>
            <a:r>
              <a:rPr lang="en-GB" dirty="0">
                <a:hlinkClick r:id="rId2" tooltip="Digital art"/>
              </a:rPr>
              <a:t>art</a:t>
            </a:r>
            <a:r>
              <a:rPr lang="en-GB" dirty="0"/>
              <a:t>, </a:t>
            </a:r>
            <a:endParaRPr lang="en-GB" dirty="0" smtClean="0"/>
          </a:p>
          <a:p>
            <a:r>
              <a:rPr lang="en-GB" dirty="0" smtClean="0">
                <a:hlinkClick r:id="rId3" tooltip="Computer graphics"/>
              </a:rPr>
              <a:t>computer </a:t>
            </a:r>
            <a:r>
              <a:rPr lang="en-GB" dirty="0">
                <a:hlinkClick r:id="rId3" tooltip="Computer graphics"/>
              </a:rPr>
              <a:t>graphics</a:t>
            </a:r>
            <a:r>
              <a:rPr lang="en-GB" dirty="0"/>
              <a:t>, </a:t>
            </a:r>
            <a:endParaRPr lang="en-GB" dirty="0" smtClean="0"/>
          </a:p>
          <a:p>
            <a:r>
              <a:rPr lang="en-GB" dirty="0" smtClean="0">
                <a:hlinkClick r:id="rId4" tooltip="Computer animation"/>
              </a:rPr>
              <a:t>computer </a:t>
            </a:r>
            <a:r>
              <a:rPr lang="en-GB" dirty="0">
                <a:hlinkClick r:id="rId4" tooltip="Computer animation"/>
              </a:rPr>
              <a:t>animation</a:t>
            </a:r>
            <a:r>
              <a:rPr lang="en-GB" dirty="0"/>
              <a:t>, </a:t>
            </a:r>
            <a:endParaRPr lang="en-GB" dirty="0" smtClean="0"/>
          </a:p>
          <a:p>
            <a:r>
              <a:rPr lang="en-GB" dirty="0" smtClean="0">
                <a:hlinkClick r:id="rId5" tooltip="Internet art"/>
              </a:rPr>
              <a:t>Internet </a:t>
            </a:r>
            <a:r>
              <a:rPr lang="en-GB" dirty="0">
                <a:hlinkClick r:id="rId5" tooltip="Internet art"/>
              </a:rPr>
              <a:t>art</a:t>
            </a:r>
            <a:r>
              <a:rPr lang="en-GB" dirty="0"/>
              <a:t>, </a:t>
            </a:r>
            <a:endParaRPr lang="en-GB" dirty="0" smtClean="0"/>
          </a:p>
          <a:p>
            <a:r>
              <a:rPr lang="en-GB" dirty="0" smtClean="0">
                <a:hlinkClick r:id="rId6" tooltip="Interactive art"/>
              </a:rPr>
              <a:t>interactive </a:t>
            </a:r>
            <a:r>
              <a:rPr lang="en-GB" dirty="0">
                <a:hlinkClick r:id="rId6" tooltip="Interactive art"/>
              </a:rPr>
              <a:t>art</a:t>
            </a:r>
            <a:r>
              <a:rPr lang="en-GB" dirty="0" smtClean="0"/>
              <a:t>,</a:t>
            </a:r>
          </a:p>
          <a:p>
            <a:r>
              <a:rPr lang="en-GB" dirty="0" smtClean="0"/>
              <a:t> </a:t>
            </a:r>
            <a:r>
              <a:rPr lang="en-GB" dirty="0">
                <a:hlinkClick r:id="rId7" tooltip="Video games"/>
              </a:rPr>
              <a:t>video games</a:t>
            </a:r>
            <a:r>
              <a:rPr lang="en-GB" dirty="0"/>
              <a:t>, </a:t>
            </a:r>
            <a:r>
              <a:rPr lang="en-GB" dirty="0">
                <a:hlinkClick r:id="rId8" tooltip="Computer"/>
              </a:rPr>
              <a:t>computer</a:t>
            </a:r>
            <a:r>
              <a:rPr lang="en-GB" dirty="0"/>
              <a:t> </a:t>
            </a:r>
            <a:r>
              <a:rPr lang="en-GB" dirty="0">
                <a:hlinkClick r:id="rId9" tooltip="Robotics"/>
              </a:rPr>
              <a:t>robotics</a:t>
            </a:r>
            <a:r>
              <a:rPr lang="en-GB" dirty="0"/>
              <a:t>, </a:t>
            </a:r>
            <a:endParaRPr lang="en-GB" dirty="0" smtClean="0"/>
          </a:p>
          <a:p>
            <a:r>
              <a:rPr lang="en-GB" dirty="0" smtClean="0"/>
              <a:t>and </a:t>
            </a:r>
            <a:r>
              <a:rPr lang="en-GB" dirty="0"/>
              <a:t>art </a:t>
            </a:r>
            <a:r>
              <a:rPr lang="en-GB" dirty="0" smtClean="0"/>
              <a:t>as  </a:t>
            </a:r>
            <a:r>
              <a:rPr lang="en-GB" dirty="0">
                <a:hlinkClick r:id="rId10" tooltip="Biotechnology"/>
              </a:rPr>
              <a:t>biotechnology</a:t>
            </a:r>
            <a:r>
              <a:rPr lang="en-GB" dirty="0"/>
              <a:t>.</a:t>
            </a:r>
          </a:p>
        </p:txBody>
      </p:sp>
      <p:sp>
        <p:nvSpPr>
          <p:cNvPr id="3" name="Tytuł 2"/>
          <p:cNvSpPr>
            <a:spLocks noGrp="1"/>
          </p:cNvSpPr>
          <p:nvPr>
            <p:ph type="title"/>
          </p:nvPr>
        </p:nvSpPr>
        <p:spPr/>
        <p:txBody>
          <a:bodyPr/>
          <a:lstStyle/>
          <a:p>
            <a:r>
              <a:rPr lang="en-GB" dirty="0" smtClean="0"/>
              <a:t>New media art</a:t>
            </a:r>
            <a:endParaRPr lang="en-GB" dirty="0"/>
          </a:p>
        </p:txBody>
      </p:sp>
      <p:pic>
        <p:nvPicPr>
          <p:cNvPr id="16386" name="Picture 2" descr="http://cmuems.com/2012/c/files/2012/08/Slide0035.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36096" y="3922787"/>
            <a:ext cx="34290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598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endParaRPr lang="en-GB" dirty="0"/>
          </a:p>
        </p:txBody>
      </p:sp>
      <p:sp>
        <p:nvSpPr>
          <p:cNvPr id="3" name="Tytuł 2"/>
          <p:cNvSpPr>
            <a:spLocks noGrp="1"/>
          </p:cNvSpPr>
          <p:nvPr>
            <p:ph type="title"/>
          </p:nvPr>
        </p:nvSpPr>
        <p:spPr/>
        <p:txBody>
          <a:bodyPr/>
          <a:lstStyle/>
          <a:p>
            <a:endParaRPr lang="en-GB"/>
          </a:p>
        </p:txBody>
      </p:sp>
      <p:pic>
        <p:nvPicPr>
          <p:cNvPr id="17410" name="Picture 2" descr="C:\Users\iwj\AppData\Local\Microsoft\Windows\INetCache\IE\D39CGWW1\MM900283609[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157537"/>
            <a:ext cx="609600" cy="542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181239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1"/>
          </p:nvPr>
        </p:nvSpPr>
        <p:spPr/>
        <p:txBody>
          <a:bodyPr>
            <a:normAutofit/>
          </a:bodyPr>
          <a:lstStyle/>
          <a:p>
            <a:r>
              <a:rPr lang="en-GB" dirty="0" smtClean="0"/>
              <a:t>Painter</a:t>
            </a:r>
          </a:p>
          <a:p>
            <a:r>
              <a:rPr lang="en-GB" dirty="0" smtClean="0"/>
              <a:t>Photographer</a:t>
            </a:r>
          </a:p>
          <a:p>
            <a:r>
              <a:rPr lang="en-GB" dirty="0" smtClean="0"/>
              <a:t>Sculptor</a:t>
            </a:r>
          </a:p>
          <a:p>
            <a:r>
              <a:rPr lang="en-GB" dirty="0" smtClean="0"/>
              <a:t>Painter</a:t>
            </a:r>
          </a:p>
          <a:p>
            <a:r>
              <a:rPr lang="en-GB" dirty="0" smtClean="0"/>
              <a:t>………………………………………..</a:t>
            </a:r>
          </a:p>
          <a:p>
            <a:endParaRPr lang="en-GB" dirty="0"/>
          </a:p>
        </p:txBody>
      </p:sp>
      <p:sp>
        <p:nvSpPr>
          <p:cNvPr id="3" name="Tytuł 2"/>
          <p:cNvSpPr>
            <a:spLocks noGrp="1"/>
          </p:cNvSpPr>
          <p:nvPr>
            <p:ph type="title"/>
          </p:nvPr>
        </p:nvSpPr>
        <p:spPr/>
        <p:txBody>
          <a:bodyPr/>
          <a:lstStyle/>
          <a:p>
            <a:r>
              <a:rPr lang="en-GB" dirty="0" smtClean="0"/>
              <a:t>Artists / Performers</a:t>
            </a:r>
            <a:endParaRPr lang="en-GB" dirty="0"/>
          </a:p>
        </p:txBody>
      </p:sp>
    </p:spTree>
    <p:extLst>
      <p:ext uri="{BB962C8B-B14F-4D97-AF65-F5344CB8AC3E}">
        <p14:creationId xmlns:p14="http://schemas.microsoft.com/office/powerpoint/2010/main" val="15745811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92500" lnSpcReduction="20000"/>
          </a:bodyPr>
          <a:lstStyle/>
          <a:p>
            <a:r>
              <a:rPr lang="en-GB" dirty="0" smtClean="0"/>
              <a:t>Composer</a:t>
            </a:r>
          </a:p>
          <a:p>
            <a:r>
              <a:rPr lang="en-GB" dirty="0" smtClean="0"/>
              <a:t>A lead singer</a:t>
            </a:r>
          </a:p>
          <a:p>
            <a:r>
              <a:rPr lang="en-GB" dirty="0" smtClean="0"/>
              <a:t>A conductor</a:t>
            </a:r>
            <a:endParaRPr lang="en-GB" dirty="0"/>
          </a:p>
          <a:p>
            <a:r>
              <a:rPr lang="en-GB" dirty="0"/>
              <a:t>Songwriter</a:t>
            </a:r>
          </a:p>
          <a:p>
            <a:r>
              <a:rPr lang="en-GB" dirty="0"/>
              <a:t>A busker</a:t>
            </a:r>
          </a:p>
          <a:p>
            <a:r>
              <a:rPr lang="en-GB" dirty="0"/>
              <a:t>An orchestra</a:t>
            </a:r>
          </a:p>
          <a:p>
            <a:r>
              <a:rPr lang="en-GB" dirty="0"/>
              <a:t>A choir</a:t>
            </a:r>
          </a:p>
          <a:p>
            <a:r>
              <a:rPr lang="en-GB" dirty="0"/>
              <a:t>A folk group </a:t>
            </a:r>
          </a:p>
          <a:p>
            <a:r>
              <a:rPr lang="en-GB" dirty="0"/>
              <a:t>An opera</a:t>
            </a:r>
          </a:p>
          <a:p>
            <a:r>
              <a:rPr lang="en-GB" dirty="0"/>
              <a:t>A string quartet</a:t>
            </a:r>
          </a:p>
          <a:p>
            <a:endParaRPr lang="en-GB" dirty="0"/>
          </a:p>
        </p:txBody>
      </p:sp>
      <p:sp>
        <p:nvSpPr>
          <p:cNvPr id="3" name="Tytuł 2"/>
          <p:cNvSpPr>
            <a:spLocks noGrp="1"/>
          </p:cNvSpPr>
          <p:nvPr>
            <p:ph type="title"/>
          </p:nvPr>
        </p:nvSpPr>
        <p:spPr/>
        <p:txBody>
          <a:bodyPr/>
          <a:lstStyle/>
          <a:p>
            <a:r>
              <a:rPr lang="en-GB" dirty="0" smtClean="0"/>
              <a:t>Artists / Performers</a:t>
            </a:r>
            <a:endParaRPr lang="en-GB" dirty="0"/>
          </a:p>
        </p:txBody>
      </p:sp>
    </p:spTree>
    <p:extLst>
      <p:ext uri="{BB962C8B-B14F-4D97-AF65-F5344CB8AC3E}">
        <p14:creationId xmlns:p14="http://schemas.microsoft.com/office/powerpoint/2010/main" val="270343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1"/>
          </p:nvPr>
        </p:nvSpPr>
        <p:spPr/>
        <p:txBody>
          <a:bodyPr>
            <a:normAutofit lnSpcReduction="10000"/>
          </a:bodyPr>
          <a:lstStyle/>
          <a:p>
            <a:r>
              <a:rPr lang="en-GB" u="sng" dirty="0" smtClean="0"/>
              <a:t>Guess who does this form of writing    -person?</a:t>
            </a:r>
          </a:p>
          <a:p>
            <a:r>
              <a:rPr lang="en-GB" dirty="0" smtClean="0"/>
              <a:t>Book review                                 literary critic</a:t>
            </a:r>
          </a:p>
          <a:p>
            <a:r>
              <a:rPr lang="en-GB" dirty="0" smtClean="0"/>
              <a:t>Newspaper article                       j_ _ _ _ _ _ _ _</a:t>
            </a:r>
          </a:p>
          <a:p>
            <a:r>
              <a:rPr lang="en-GB" dirty="0" smtClean="0"/>
              <a:t>Novel                                               _ _ _ _ _ _ _ _</a:t>
            </a:r>
          </a:p>
          <a:p>
            <a:r>
              <a:rPr lang="en-GB" dirty="0" smtClean="0"/>
              <a:t>Play                                                  p_ _ _ _ _ _ _ _ _</a:t>
            </a:r>
          </a:p>
          <a:p>
            <a:r>
              <a:rPr lang="en-GB" dirty="0" smtClean="0"/>
              <a:t>Poetry                                             p_ _ _</a:t>
            </a:r>
          </a:p>
          <a:p>
            <a:r>
              <a:rPr lang="en-GB" dirty="0" smtClean="0"/>
              <a:t>Screenplay/script                         _ _ _ _ _ _  _ _ _ _ _ _</a:t>
            </a:r>
          </a:p>
          <a:p>
            <a:r>
              <a:rPr lang="en-GB" dirty="0" smtClean="0"/>
              <a:t>Song                                                _ _ _ _  _ _ _ _ _ _</a:t>
            </a:r>
          </a:p>
          <a:p>
            <a:endParaRPr lang="en-GB" dirty="0" smtClean="0"/>
          </a:p>
          <a:p>
            <a:endParaRPr lang="en-GB" dirty="0"/>
          </a:p>
        </p:txBody>
      </p:sp>
      <p:sp>
        <p:nvSpPr>
          <p:cNvPr id="3" name="Tytuł 2"/>
          <p:cNvSpPr>
            <a:spLocks noGrp="1"/>
          </p:cNvSpPr>
          <p:nvPr>
            <p:ph type="title"/>
          </p:nvPr>
        </p:nvSpPr>
        <p:spPr/>
        <p:txBody>
          <a:bodyPr/>
          <a:lstStyle/>
          <a:p>
            <a:r>
              <a:rPr lang="en-GB" dirty="0" smtClean="0"/>
              <a:t>Forms of writing </a:t>
            </a:r>
            <a:endParaRPr lang="en-GB" dirty="0"/>
          </a:p>
        </p:txBody>
      </p:sp>
    </p:spTree>
    <p:extLst>
      <p:ext uri="{BB962C8B-B14F-4D97-AF65-F5344CB8AC3E}">
        <p14:creationId xmlns:p14="http://schemas.microsoft.com/office/powerpoint/2010/main" val="18041291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92500" lnSpcReduction="10000"/>
          </a:bodyPr>
          <a:lstStyle/>
          <a:p>
            <a:r>
              <a:rPr lang="en-GB" dirty="0" smtClean="0"/>
              <a:t>Autobiography</a:t>
            </a:r>
          </a:p>
          <a:p>
            <a:r>
              <a:rPr lang="en-GB" dirty="0" smtClean="0"/>
              <a:t>Science fiction</a:t>
            </a:r>
          </a:p>
          <a:p>
            <a:r>
              <a:rPr lang="en-GB" dirty="0" smtClean="0"/>
              <a:t>Fantasy</a:t>
            </a:r>
          </a:p>
          <a:p>
            <a:r>
              <a:rPr lang="en-GB" dirty="0" smtClean="0"/>
              <a:t>Crime </a:t>
            </a:r>
            <a:r>
              <a:rPr lang="en-GB" dirty="0" err="1" smtClean="0"/>
              <a:t>strory</a:t>
            </a:r>
            <a:endParaRPr lang="en-GB" dirty="0" smtClean="0"/>
          </a:p>
          <a:p>
            <a:r>
              <a:rPr lang="en-GB" dirty="0" smtClean="0"/>
              <a:t>Travel guides</a:t>
            </a:r>
          </a:p>
          <a:p>
            <a:r>
              <a:rPr lang="en-GB" dirty="0" smtClean="0"/>
              <a:t>Classic novels</a:t>
            </a:r>
          </a:p>
          <a:p>
            <a:r>
              <a:rPr lang="en-GB" dirty="0" err="1" smtClean="0"/>
              <a:t>Encyclopedia</a:t>
            </a:r>
            <a:endParaRPr lang="en-GB" dirty="0" smtClean="0"/>
          </a:p>
          <a:p>
            <a:r>
              <a:rPr lang="en-GB" dirty="0" smtClean="0"/>
              <a:t>Ghost story</a:t>
            </a:r>
          </a:p>
          <a:p>
            <a:r>
              <a:rPr lang="en-GB" dirty="0" smtClean="0"/>
              <a:t>Fairy tales</a:t>
            </a:r>
            <a:endParaRPr lang="en-GB" dirty="0"/>
          </a:p>
        </p:txBody>
      </p:sp>
      <p:sp>
        <p:nvSpPr>
          <p:cNvPr id="3" name="Tytuł 2"/>
          <p:cNvSpPr>
            <a:spLocks noGrp="1"/>
          </p:cNvSpPr>
          <p:nvPr>
            <p:ph type="title"/>
          </p:nvPr>
        </p:nvSpPr>
        <p:spPr/>
        <p:txBody>
          <a:bodyPr/>
          <a:lstStyle/>
          <a:p>
            <a:r>
              <a:rPr lang="en-GB" dirty="0" smtClean="0"/>
              <a:t>Types of books</a:t>
            </a:r>
            <a:endParaRPr lang="en-GB" dirty="0"/>
          </a:p>
        </p:txBody>
      </p:sp>
    </p:spTree>
    <p:extLst>
      <p:ext uri="{BB962C8B-B14F-4D97-AF65-F5344CB8AC3E}">
        <p14:creationId xmlns:p14="http://schemas.microsoft.com/office/powerpoint/2010/main" val="5116084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dirty="0" smtClean="0"/>
              <a:t>An act in </a:t>
            </a:r>
            <a:r>
              <a:rPr lang="en-GB" dirty="0" err="1" smtClean="0"/>
              <a:t>aplay</a:t>
            </a:r>
            <a:endParaRPr lang="en-GB" dirty="0" smtClean="0"/>
          </a:p>
          <a:p>
            <a:r>
              <a:rPr lang="en-GB" dirty="0" smtClean="0"/>
              <a:t>A chapter in a book</a:t>
            </a:r>
          </a:p>
          <a:p>
            <a:r>
              <a:rPr lang="en-GB" dirty="0" smtClean="0"/>
              <a:t>An episode of a series</a:t>
            </a:r>
          </a:p>
          <a:p>
            <a:r>
              <a:rPr lang="en-GB" dirty="0" smtClean="0"/>
              <a:t>A scene in a film/ poem/ a play</a:t>
            </a:r>
          </a:p>
          <a:p>
            <a:r>
              <a:rPr lang="en-GB" dirty="0" smtClean="0"/>
              <a:t>A track on an album</a:t>
            </a:r>
          </a:p>
          <a:p>
            <a:r>
              <a:rPr lang="en-GB" dirty="0" smtClean="0"/>
              <a:t>A verse in a film/ a song/ a poem</a:t>
            </a:r>
          </a:p>
          <a:p>
            <a:endParaRPr lang="en-GB" dirty="0" smtClean="0"/>
          </a:p>
          <a:p>
            <a:endParaRPr lang="en-GB" dirty="0"/>
          </a:p>
        </p:txBody>
      </p:sp>
      <p:sp>
        <p:nvSpPr>
          <p:cNvPr id="3" name="Tytuł 2"/>
          <p:cNvSpPr>
            <a:spLocks noGrp="1"/>
          </p:cNvSpPr>
          <p:nvPr>
            <p:ph type="title"/>
          </p:nvPr>
        </p:nvSpPr>
        <p:spPr/>
        <p:txBody>
          <a:bodyPr/>
          <a:lstStyle/>
          <a:p>
            <a:r>
              <a:rPr lang="en-GB" dirty="0" smtClean="0"/>
              <a:t>A part of the whole</a:t>
            </a:r>
            <a:endParaRPr lang="en-GB" dirty="0"/>
          </a:p>
        </p:txBody>
      </p:sp>
    </p:spTree>
    <p:extLst>
      <p:ext uri="{BB962C8B-B14F-4D97-AF65-F5344CB8AC3E}">
        <p14:creationId xmlns:p14="http://schemas.microsoft.com/office/powerpoint/2010/main" val="2403528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GB" dirty="0" smtClean="0"/>
              <a:t>6 cultural things to do </a:t>
            </a:r>
            <a:br>
              <a:rPr lang="en-GB" dirty="0" smtClean="0"/>
            </a:br>
            <a:r>
              <a:rPr lang="en-GB" dirty="0" smtClean="0"/>
              <a:t>before you’re 18</a:t>
            </a:r>
            <a:endParaRPr lang="en-GB" dirty="0"/>
          </a:p>
        </p:txBody>
      </p:sp>
      <p:sp>
        <p:nvSpPr>
          <p:cNvPr id="3" name="Symbol zastępczy zawartości 2"/>
          <p:cNvSpPr>
            <a:spLocks noGrp="1"/>
          </p:cNvSpPr>
          <p:nvPr>
            <p:ph idx="1"/>
          </p:nvPr>
        </p:nvSpPr>
        <p:spPr/>
        <p:txBody>
          <a:bodyPr>
            <a:normAutofit fontScale="92500" lnSpcReduction="20000"/>
          </a:bodyPr>
          <a:lstStyle/>
          <a:p>
            <a:r>
              <a:rPr lang="en-GB" dirty="0" smtClean="0"/>
              <a:t>See a live band</a:t>
            </a:r>
          </a:p>
          <a:p>
            <a:r>
              <a:rPr lang="en-GB" dirty="0" smtClean="0"/>
              <a:t>Visit a big art gallery</a:t>
            </a:r>
          </a:p>
          <a:p>
            <a:r>
              <a:rPr lang="en-GB" dirty="0" smtClean="0"/>
              <a:t>Go to an art </a:t>
            </a:r>
            <a:r>
              <a:rPr lang="en-GB" b="1" dirty="0" smtClean="0"/>
              <a:t>exhibition</a:t>
            </a:r>
          </a:p>
          <a:p>
            <a:r>
              <a:rPr lang="en-GB" dirty="0" smtClean="0"/>
              <a:t>Listen to a Beethoven symphony</a:t>
            </a:r>
          </a:p>
          <a:p>
            <a:r>
              <a:rPr lang="en-GB" dirty="0" smtClean="0"/>
              <a:t>Act in a </a:t>
            </a:r>
            <a:r>
              <a:rPr lang="en-GB" b="1" dirty="0" smtClean="0"/>
              <a:t>play</a:t>
            </a:r>
          </a:p>
          <a:p>
            <a:r>
              <a:rPr lang="en-GB" dirty="0" smtClean="0"/>
              <a:t>Read a classic novel</a:t>
            </a:r>
          </a:p>
          <a:p>
            <a:r>
              <a:rPr lang="en-GB" dirty="0" smtClean="0"/>
              <a:t>Write a poem or a short story</a:t>
            </a:r>
          </a:p>
          <a:p>
            <a:endParaRPr lang="en-GB" dirty="0"/>
          </a:p>
          <a:p>
            <a:r>
              <a:rPr lang="en-GB" sz="1700" i="1" dirty="0" smtClean="0"/>
              <a:t>-Have you seen a live band yet?  (I’ve already seen…/ I haven’t seen yet…)</a:t>
            </a:r>
          </a:p>
          <a:p>
            <a:r>
              <a:rPr lang="en-GB" sz="1700" i="1" dirty="0" smtClean="0"/>
              <a:t>-Who did you see? What were they like?</a:t>
            </a:r>
            <a:endParaRPr lang="en-GB" sz="1700" i="1" dirty="0"/>
          </a:p>
        </p:txBody>
      </p:sp>
    </p:spTree>
    <p:extLst>
      <p:ext uri="{BB962C8B-B14F-4D97-AF65-F5344CB8AC3E}">
        <p14:creationId xmlns:p14="http://schemas.microsoft.com/office/powerpoint/2010/main" val="26910745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GB" dirty="0" smtClean="0"/>
              <a:t>Works of arts</a:t>
            </a:r>
            <a:br>
              <a:rPr lang="en-GB" dirty="0" smtClean="0"/>
            </a:br>
            <a:r>
              <a:rPr lang="en-GB" dirty="0" smtClean="0"/>
              <a:t>Paintings</a:t>
            </a:r>
            <a:endParaRPr lang="en-GB" dirty="0"/>
          </a:p>
        </p:txBody>
      </p:sp>
      <p:sp>
        <p:nvSpPr>
          <p:cNvPr id="3" name="Prostokąt 2"/>
          <p:cNvSpPr/>
          <p:nvPr/>
        </p:nvSpPr>
        <p:spPr>
          <a:xfrm>
            <a:off x="488950" y="1944848"/>
            <a:ext cx="4572000" cy="1815882"/>
          </a:xfrm>
          <a:prstGeom prst="rect">
            <a:avLst/>
          </a:prstGeom>
        </p:spPr>
        <p:txBody>
          <a:bodyPr>
            <a:spAutoFit/>
          </a:bodyPr>
          <a:lstStyle/>
          <a:p>
            <a:r>
              <a:rPr lang="pl-PL" sz="2800" dirty="0" err="1"/>
              <a:t>Portrait</a:t>
            </a:r>
            <a:endParaRPr lang="pl-PL" sz="2800" dirty="0"/>
          </a:p>
          <a:p>
            <a:r>
              <a:rPr lang="pl-PL" sz="2800" dirty="0" err="1"/>
              <a:t>Landscapes</a:t>
            </a:r>
            <a:endParaRPr lang="pl-PL" sz="2800" dirty="0"/>
          </a:p>
          <a:p>
            <a:r>
              <a:rPr lang="pl-PL" sz="2800" dirty="0" err="1"/>
              <a:t>Still</a:t>
            </a:r>
            <a:r>
              <a:rPr lang="pl-PL" sz="2800" dirty="0"/>
              <a:t> life</a:t>
            </a:r>
          </a:p>
          <a:p>
            <a:endParaRPr lang="pl-PL" sz="2800" dirty="0"/>
          </a:p>
        </p:txBody>
      </p:sp>
      <p:pic>
        <p:nvPicPr>
          <p:cNvPr id="1026" name="Picture 2" descr="http://www.ibiblio.org/wm/paint/auth/cezanne/sl/cezanne.sl-apples.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1744506"/>
            <a:ext cx="2688299" cy="2016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karenwinters.com/blogimages/descanso-painting-pathway-b.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018" y="3429000"/>
            <a:ext cx="3888432" cy="311233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data:image/jpeg;base64,/9j/4AAQSkZJRgABAQAAAQABAAD/2wCEAAkGBxQQEhQUEhQUFBQUFxYUFBUVFBQUFRQUFxQXFxQUFBQYHCggGBolHBQUITEhJSksLi4uFx8zODMsNygtLiwBCgoKDg0OGxAQGiwkHCQsLCwsLCwsLCwsLCwsLCwsLCwsLCwsLCwsLCwsLCwsLCwsLCwsLCwsLCwsLCwsLCwsLP/AABEIAQ0AvAMBIgACEQEDEQH/xAAcAAABBQEBAQAAAAAAAAAAAAABAAIDBQYEBwj/xABBEAABAwEFBQYEBAQDCQEAAAABAAIRAwQFEiExBhNBUWEiMnGBkaEHscHwQlKC0RQjYvGSsuEVJDNDU2Nyk6MX/8QAGQEAAwEBAQAAAAAAAAAAAAAAAAIDAQQF/8QAKREAAgIBAwMDBAMBAAAAAAAAAAECEQMSITEEIkEyYXETUZHwQrHRI//aAAwDAQACEQMRAD8A8kNU8yhvTzTCU1MaSmoUN6eaYggB+9PNN3hTU0oNHmoU3eFAuTSUAO3hQ3hTUFgD94UN4U1BAD94Ut4UxJAD8ZQ3hTEkASbwpbwqNJaBJvClvCmSggwkxlDeFMSQBNSqKJ1Uo01CSgxncUE5NQaJBGUEAAoIkppQaBBFAoASCSSAAUkkYQA1JJFAASRCCAEkkkgBJJJIMEgUZQKAHU1CpqahQKzvKCJQQMBJJJADSkUigg0CCKCAEgiggAJJ7WE6AlX1xbM/xBmpUbRb/UYPnOiwCgpUy4gNEk5ADitXd11UKIaakVapiG6ieTW6HxPstjdGyV3UYdv2Pfp/xJ8ezlC1tW5KdGmDRp03ExhxYX450IxDTzXJl6inVP8AorHHe553Zv5lUUKRa6p+JrIwNA1xVIzz5BXv/wCeNqCaj24tSA0EevFNvOyURUirQ/hyfxBpaJ5tIMEdAQrCje76AAed7SGQc3UDqP3UJTltpKJLyZW+vh3u2lwIMCTgnIcyFgbdYHUTDhlwI0K9up7T0KsspvdmCDNMgYeIhee7X0gw5dw6HjPKOKtgyzvTIScFVoxCSkqtHDRRrtICQKKBQA6moVMziokCs7igiUEDAQTkEANQRSQaNSSXXdlhNeo1jZzOZAJgcTkhKzAXZdz7Q/BTAniSYAHMlba7ti6TM6jt67l3Wz5GStFdFyU7NTimIJgkkS5xXcJ6ei7IYEl3ckJZG+CrZd7KQhjGMjkM/VcVamJgjPjkJ9OCvazmwees/RUNq1kafc+K6YQJtnNaLMyI1P3zXC28LRZj/Lqvw8GklzY5QeC7nuk/eS5qolNPDCapoIzceDR3ft6yvTNG2U4kRvGgOAMQHFrvoo32BzD/ACnMcDiwuaSabxEx0MSsfXsU6ZeJhc1jvd9HLESzi2cjHGOB6ryM/QKG8NvbwdePPfJe2kgPxNBpvHeaNR1HMJ1qr07S0U6wAdEtcNH9QeB6KOtaGWuniY6Kje6TAnnTf1+azlptctwuEOyc0yYB4xy/0XIoX8orqr4OO9LDuicLg4KuV7edIGhRrAQXYmP5EhzoPsqNwXTF7E2NKBRQKYwczioVKzQqMIFZ2lJEoIGAUikkUABNTkEGgXqOzNztstIAgbxwl7jzP4QeQWC2botdXaXxhbLyDxjQR4kei9WsNhr2iHU6UMOhdDJHCBx1V8LjHukyWROWyJmkgcPGZCgq1iJMTH3wXRVuutS7wI+9VW2i0CcJyIykZTlxHNdkJKXpdkJJrlDbXXGEl2XI8vFV1UjoQeKhvy3S3dxnkQfA6Kns9tw6mD7FVjJJ0ZVls5kR15ey5nNkTwHXMSeXkkLc3Fhg5jXh5Lkvavui2AJMmTyCeTVGJMnLoHh95LPXhSAJwnsnOORVjVtgdTcQcwIjlks7jhcfUTWyLY4sls9odRdiYfEcCORHJddqrNrAkDCdQOR4jwK4XGU1rozXDKPkumaelYXVLtYY0qVXeQECf1ArJOblK9GumoDdgHRw895UKwVnbIcOi58UncvkeS4OMppTimlXJjm6FQqVuhUSDGd5QSSQMBJJJADUiikg02PwwuIWu1AvBNOl2nDg4/haemUwvfKTcI5cgF5d8OLXTs9kaWkY3OJcNM+EnwC9Luu8G12Ym5cCORXHkn3M6YRqI+1uEZifl8lk74uZlWSOy7MyIg+IV7brS0GC7WTmqqpbmTAOvXJIsri7jsx/ppqmec31QdRMPGXBwzVTeFNr6G8aRLcnesR45gr0e9bKyoCHNBB8PkvNr/ug0i405w8WzyOS9DB1zmtM+Tly9LpdxKVlqPP14eCdb7SarWSe7IH7LheM8k0VVX6rrSyWlXYWpxZKYXffNO3iQYCTskS1AtQYbW5Kk3aSPw78eYBd8nFZGw94jmD7QVp9k6jXWO1AntMZWcB0NH5yAszQbhqgdYXLHaUir4RyVx2j4qErotTYe4cjHoucq5Mc3QqFTN0KhQKdySKCBgJJJIACSSSDT0D4e2ImzWu0mru2UGyG7sVMTo1g6NEiYzK0vwtvp1orVmHSCWuGQdB1DT3dQY6rp2RuA07us76ZAdVZiqDUODySJHHIwr7Za5G2YvqllNnZPdYG9kZ/fguOc4ttNHVCDSuzM7U3gd7hB0kFVtkpOf2pY1mkvdEnoua31DUtBPN3tK32yzqNkDi9rXF/MDIR3QTwz0Um0tmVp8mT/wBpMY7A5w5SDIJ8VU7Q1WhpPRZjaGy1haK1RzBTDnuIFNobTAmBAmBIE+JUbX1X04OIjnrlyVliSdpkvqNqmipr5FQls5rtr0SNVx6LqizmaGwm/fipKg5JicUcwoucmgoOciwo1exGdG3jlZ3e7XhVdtp7u1kEaPHyCsvh6ZNqZ+ezv9v7rl2kYW2oPIID924HmMDJIXLf/Vr2/wAK/wAUV+0FKKzuoafbM+yqyre+xJaeMFp8tPYqocrQ9KJy5CNCopUo0KiCYRncgkkgYCCJQKAEkkkg0+kNln/7nZQO6KVOP8IlLam8t1RcBGJ+XWFwfDm0b277OfyNLHce4S35BZTbe/m1Krg0yG5Lz2m5UehGtKZVULRiqDxW8dSxtC8poWrdva7USJHSV6xZarXMBGbSAWnxCnnVUPjd2Z68Nl21HYifLkoa1nbRaWt0C0NrtIAP396rH33bMjHnotg3LYxqK3Mrf9WXKlK6bbUxOJUELviqRxSdsgOSWFOqBMZKomSaA4ppRqFMlawNX8OHgWpwOhpPHu1dO2rJoWR39L2+bS1p/wAqrNhXRa29WPHy/ZXm2zP91s3SpaQf/YCFxz2zJ/vkrH0MzV9d4f1BrvVsfRU9UQVf39QilZan5qcHxa7L2KorQM10w9JKXI0aFQqYaFQphGd6CSSBgIIoFAASSSQaezfBW8Zs9Smdab8QH9LwD8wVJ8Stk6VRn8TSG7dPajJr+pbz6rC/DG9Nza8DiQ2u00ieTvwH5jzVtfNvr0qjqDqhdTDnAOcIa6NMQEwuLJccmx3YY64fBSWXZ978nPDff+y9Dup2Ci1szhEeKxP+1N0e2OstIc2DxlW9gvQPGRyOY6JMicluNFaSxvG05ELHXxVyPVW14WmOKzVsfiKfFCmJklsVTm5prl2miuaqyF0pnNRBEqOu7NItUJTiMBSSSWmGg2DpudbaQbAJxwTpkwnP0Wk22s7mWagHiDvKjo6ODSD81S/DJwF4UyfyVj5ik4/Rbb4nsx0qRA0JHmGE/RcOWdZ4r98loLsbKDaC7Zuay1REsInPOH9k+4asRXZNJruIJafAiQvUrDRFe4nNGZFOof1U6jnD/KF5nZxiY5pPI/SfUhdGB+pe7I5PDK/gVCVNwKhVhGdxSSKSBgIJJFAASSQQaSUapYQ5phzSHA8iDIXum5qVbPTtFJjKtOsxtU03gGHES7IrweV6j8NdtWUqH8JXdhwkmk46FrjJYTwIMwufqItq0i+DJoZQXjZnB7sdPAZ0AyGcwrew1xgDYGQgQI+XmrraVzHGQAevA+ayBtGEmPmoxVo6J5G3uSXk+SqypSK6alYcSonWhg4yeQVFa4Itp8jNzlzKq7W/OBmV02i0OdkMlxYI1VIr7k5Oy+umrYhYbSytj/i3PYaBa0kYBEtxaDMuJHGGrJ1Qru6rJXe8bmm55OQ7JIz5FXtL4f2yq6a1KqOjaZy8SRCoiTdGDSAW+tGx7aJwvGE8nAzH6lW3jc7GN7IE8wNUakZZz/Dt0XjZ50moD50agXpO2IFdjWN4ViP/AIFw+YXmFwOFK12dw4VGj/FLfqvRWPBLCf8ArU/egB9CuHqlWRS9jpw7xaHfDkb2xmmTliqMI/8AMAj5leWWFkOLDxxMPjBHzC9S+HzdxaLTZpnA8PHm0ifTCvM7xburVWH5a1T2eVfBLvf5I5FsVTxErmVlebYe7rB9VXLpJHYkkUEDCQRQQAEEUEGiSQSQB10byqsGEPdHKZHumVLa92riudJZRtl5srUY6tu6sFtQQCeDuHrotZV2Re54bRaXk6BozjnyA0zWR2QuCreFpZRo5HvueZw02NIl5jXgAOJIHVfUNx3I2yU2sbicYGJ7zLnQOQyHgFGcW5bMeMqR57s78IQ4Y7ZUI/7dKPR1Qj2aPNbS79hbvs47NmpmO1iqDeERxxPmFNtBtdQsbSJFSrwpNcJB/rdnh+fRePbZbX2m2k4nbumO7SYSG+LvzHxRqinRmmT38HrN67WXdYey6vSaR/y6QDneEMBjzhea7SfF6cQsrXZ8XZAeUkk+i8qrvmc1zEqqQjLm8tqbTaHFz6pk8sv9VVvtTzq958XOP1XOlK0yiwuKqGWqzuOja9EnwFVpK9TtQlrnNHdZZ68Dm2Wu9ivHadTCQ78pDh5GfovZ7EMTiMsL6FQD9NV+H2IXH1a4ZfC+UVt1WkMvVxGlWm0/5f2WO27o4LxtGUYnNcP1U2u+ZKuKzXUqtmrcCXMnq08f8Y9FxfEjtWmnVGlSjTPm0uafkFuHaS+K/AuQzd4iWtd0j0VYry9acUzGgdl+oSqQLtZz+DrKCRSWDiQSSQAEEUCEGgSSKCAEiAgrTZljTa7PvO4KrHP6sa4OcPMCPNYwPon4d7MUbpsWKrgbVc1r7RUcRAOoZJ4NmI5zzVLtDtfVtbnMoONKhoIEPqDm46taeAEdeSq9tNrHW1wpsaWUGukA957gO8+DGXAfYqaT8I0/uuHPmdVE6sOJXcgvYGD7hZ2/KzYyV7aRlmPDzWPvdrpJIgSp9Ore4+eVLYo3nVQEqWsVAV6RxCKUJJLQEQvadlwH0KTzm7dubOeWINcfdeLL2bYN82Okde8D6ALj6z0Irh5KbaGnNjeeNKviH6pH0Kym01bHTs05lrHNPTtA/VbPaHKz2hp4lpHiCfvzWTvqkP4ahDRpmeOY4+hW9MrRmZ7nLTp71lRgE/yw7zbEx5ErOOEL0rZy6m7re5kupFpHDMRl5Lzy2U4e4ciR7rpU0219jnoegkkmHAkigg0BQSSQACgiUEAJaLZexTNQ8ThHQcT98lQUaRe4NHFbG62hjQBkAB8/fn5qOV9o8FuXrqQlsZSI4cFJXtjGkgYpGURx5GdFT223ueYJMaZZGP3U1KnjgGTnxOfiuF49rkdan4iTvtLnGAAPVVt5Wao8EEN0I4n6LQmgBAkdBouevSA+8kkMiT2Gnjb5PNLQzC4g6jVQkq2v4DfOgQFW4F6sZWrOBqnRGgnObCaVpgl6psRb2ssjGyZEyInpkvKl6Fsk5ooAmJGg58Us8SyKmY5uG6Lm+bMX0qjhx4HTXKeXBZe0UTUsjHcW4gf0n/VbKu8VLK5oPA8eR+WSxFivKmyhUY9wBJdA5yB9VmNabVeRJSbNJspVDrIyOBLSJ8frC8+vanFZ/iVqdmLyp0rO8Oe0R2hLgDrOnPgsje9rbVrPewQ0mQM9PNZBNTka+CIpJJKowk1FBBokEUEABJJALALK46cvPMDLxK0zBlEftlxVFs1SJLjwgDxJ0A9FqaNDEei58sqZWEbIqFCM4nl19V2tpmF1ihER8lxXhVwDxy/uuTXrZ1adKI6tbQfWUzfzkq51oM/PwTqlTKeSpoJ/UKq/qEuxKnaclp7fD2nOf3WZrMzXVidqiGRb2MceKY4JSkPmqkyNa65qhbRZGhH1WVcF12a9HMAAAMR7KkJJMScbRuLHWLWVO1HZLiDoQNI65lefWl2ZXbUvuoZ0EzMDUHhmqx5lZJp8Cxi1yGeyVCpj3VClGZ2FJFBAwEinJpQA1JJJBoCixsmBqckCrvZWyYqhqO0Zp1cdPT9kspaVZsVbovbDYhRotZ+I9px6q2u4TPRcbnYzkor0vB1nwsZEkSSRMLgknLbyzrg1F34L99WNfp5LPXzXzzXNZ7zfU7xErjt1Ql2uizFi0y3GyZFJbEe8lPNfLVcJfmn71dek47OxtQEEeZ8VSW0wVa0Tloqe2HNbDk2XBzygCkCjKqIFAhOI7KagGMQKLggVooT3VEFKe6ogUGM7SgiggYCRCRSQAEShCSDRMbOi3NhswoUWt/ERJP8AUdf2We2csWN+M91nu7h9+C1IaXuC5s0t6K415Oq76P4j5fus3tK/+d0Aha0kNGixl91MTieqhgeqdlsqqCQLCJKltjMpiFHdK6Ld3Sqt94i9JUuOaNFmJwHqo3FT2E9pWfBFclhhgdOCoLwMlaJ7gR5LO249pJi5KZODkCTikgrkScN7KhXQHKByxAwOTCnuKjKYUce6VEpXd1RgoMZ2FBPwoFqBhiSdhSwrAGoKQNXbc1mD6rZ0BmOcCUN1uaaK7bKadJrfN3icyrmw0sp9PDioKbJViGQIHJeflkdeNeTht7+WkLL3sM1f2l8k+Me6ory1CphVCZXZzXVXgkLsvF3ZVbZRDx4qxtIyVZLusSL7aKtwUtkIDgk5mSVkbLvBO+BFydtV0iVT2sCVa2rIffNU9USsxo2bOUhJP3aWBWJkaSeWIimgCMphU5pIbnqgwjPdUS69zlqojR6oMZ//2Q==">
            <a:hlinkClick r:id="rId6"/>
          </p:cNvPr>
          <p:cNvSpPr>
            <a:spLocks noChangeAspect="1" noChangeArrowheads="1"/>
          </p:cNvSpPr>
          <p:nvPr/>
        </p:nvSpPr>
        <p:spPr bwMode="auto">
          <a:xfrm>
            <a:off x="155575" y="-1790700"/>
            <a:ext cx="26193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8" descr="http://www.themasterpiececards.com/Portals/40667/images/vermeer-girl-with-a-pearl-earring-resized-600.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96271" y="3925416"/>
            <a:ext cx="1743745" cy="2491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703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5330768" y="692696"/>
            <a:ext cx="3707904" cy="3170099"/>
          </a:xfrm>
          <a:prstGeom prst="rect">
            <a:avLst/>
          </a:prstGeom>
        </p:spPr>
        <p:txBody>
          <a:bodyPr wrap="square">
            <a:spAutoFit/>
          </a:bodyPr>
          <a:lstStyle/>
          <a:p>
            <a:r>
              <a:rPr lang="pl-PL" sz="4000" dirty="0" err="1"/>
              <a:t>Drawing</a:t>
            </a:r>
            <a:endParaRPr lang="pl-PL" sz="4000" dirty="0"/>
          </a:p>
          <a:p>
            <a:r>
              <a:rPr lang="pl-PL" sz="4000" dirty="0"/>
              <a:t>Collage</a:t>
            </a:r>
          </a:p>
          <a:p>
            <a:r>
              <a:rPr lang="pl-PL" sz="4000" dirty="0" err="1"/>
              <a:t>Oil</a:t>
            </a:r>
            <a:r>
              <a:rPr lang="pl-PL" sz="4000" dirty="0"/>
              <a:t> painting</a:t>
            </a:r>
          </a:p>
          <a:p>
            <a:r>
              <a:rPr lang="pl-PL" sz="4000" dirty="0">
                <a:solidFill>
                  <a:srgbClr val="FF0000"/>
                </a:solidFill>
              </a:rPr>
              <a:t>MASTERPIECE</a:t>
            </a:r>
          </a:p>
          <a:p>
            <a:r>
              <a:rPr lang="pl-PL" sz="4000" dirty="0">
                <a:solidFill>
                  <a:srgbClr val="FF0000"/>
                </a:solidFill>
              </a:rPr>
              <a:t>PIECE OF ART</a:t>
            </a:r>
          </a:p>
        </p:txBody>
      </p:sp>
      <p:pic>
        <p:nvPicPr>
          <p:cNvPr id="4" name="Picture 10" descr="http://www.picturedraw.co.uk/images/A%20brief%20history%20of%20draw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7400" y="3717032"/>
            <a:ext cx="3958424" cy="272922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designyoutrust.com/wp-content/uploads/2013/01/oil-painting-post4.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1340768"/>
            <a:ext cx="4127726" cy="3407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293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world.aufeminin.com/dossiers/D20090824/Parr-painting-RECADR-144232_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988840"/>
            <a:ext cx="3114832" cy="2523015"/>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3995936" y="3065681"/>
            <a:ext cx="1346844" cy="369332"/>
          </a:xfrm>
          <a:prstGeom prst="rect">
            <a:avLst/>
          </a:prstGeom>
          <a:noFill/>
        </p:spPr>
        <p:txBody>
          <a:bodyPr wrap="none" rtlCol="0">
            <a:spAutoFit/>
          </a:bodyPr>
          <a:lstStyle/>
          <a:p>
            <a:r>
              <a:rPr lang="en-GB" dirty="0" smtClean="0"/>
              <a:t>Abstract art</a:t>
            </a:r>
            <a:endParaRPr lang="en-GB" dirty="0"/>
          </a:p>
        </p:txBody>
      </p:sp>
      <p:pic>
        <p:nvPicPr>
          <p:cNvPr id="1028" name="Picture 4" descr="https://encrypted-tbn0.gstatic.com/images?q=tbn:ANd9GcQUrMBtZUb3KLvPJ43Z27Qg4gUszZ_t6S9MCAg8i62vqd8V4lxy">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9633" y="3472494"/>
            <a:ext cx="3501339" cy="2692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7865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1.bp.blogspot.com/-jD2HuyMA4JA/UZP4J5v5XvI/AAAAAAAAAwg/hYWe6LL-vRw/s1600/Collage-Express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780928"/>
            <a:ext cx="5688632" cy="3397618"/>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p:cNvSpPr>
            <a:spLocks noGrp="1"/>
          </p:cNvSpPr>
          <p:nvPr>
            <p:ph type="title"/>
          </p:nvPr>
        </p:nvSpPr>
        <p:spPr/>
        <p:txBody>
          <a:bodyPr/>
          <a:lstStyle/>
          <a:p>
            <a:r>
              <a:rPr lang="en-GB" dirty="0" smtClean="0"/>
              <a:t>Collage</a:t>
            </a:r>
            <a:endParaRPr lang="en-GB" dirty="0"/>
          </a:p>
        </p:txBody>
      </p:sp>
    </p:spTree>
    <p:extLst>
      <p:ext uri="{BB962C8B-B14F-4D97-AF65-F5344CB8AC3E}">
        <p14:creationId xmlns:p14="http://schemas.microsoft.com/office/powerpoint/2010/main" val="7067897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Sculpture</a:t>
            </a:r>
            <a:endParaRPr lang="en-GB" dirty="0"/>
          </a:p>
        </p:txBody>
      </p:sp>
      <p:pic>
        <p:nvPicPr>
          <p:cNvPr id="4100" name="Picture 4" descr="http://1.bp.blogspot.com/_E66IzYq9uJQ/TKvDt6_fNFI/AAAAAAAAEgc/zYm_yPqquPQ/s1600/Cuba.VisualArtsSchoolGallery.9.9.2010Web.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872" y="2636912"/>
            <a:ext cx="5436096" cy="4077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encrypted-tbn3.gstatic.com/images?q=tbn:ANd9GcTx0mxwSZssOOzVDKNlkMj803YiYFmE_urYT8_9Y1Jymnnpw7sKtQ">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2636912"/>
            <a:ext cx="4608512"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352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Pottery</a:t>
            </a:r>
            <a:endParaRPr lang="en-GB" dirty="0"/>
          </a:p>
        </p:txBody>
      </p:sp>
      <p:pic>
        <p:nvPicPr>
          <p:cNvPr id="3074" name="Picture 2" descr="http://www.bc.edu/content/dam/files/schools/cas_sites/finearts/slideshows/homepage/images/finearts-ss-00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3068960"/>
            <a:ext cx="5959279"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1719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Visual arts</a:t>
            </a:r>
            <a:endParaRPr lang="en-GB" dirty="0"/>
          </a:p>
        </p:txBody>
      </p:sp>
      <p:pic>
        <p:nvPicPr>
          <p:cNvPr id="7170" name="Picture 2" descr="http://2.bp.blogspot.com/-N77TNUKor1I/UhZ-IBe5QeI/AAAAAAAARZ0/1fCPMHKjdeg/s1600/marrakech-photo-museum-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636911"/>
            <a:ext cx="485775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708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Describe the picture</a:t>
            </a:r>
            <a:endParaRPr lang="en-GB" dirty="0"/>
          </a:p>
        </p:txBody>
      </p:sp>
      <p:pic>
        <p:nvPicPr>
          <p:cNvPr id="9218" name="Picture 2" descr="http://www.culture24.org.uk/asset_arena/2/59/53/435952/v0_maste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450852"/>
            <a:ext cx="5152628" cy="3864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61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en-GB"/>
          </a:p>
        </p:txBody>
      </p:sp>
      <p:pic>
        <p:nvPicPr>
          <p:cNvPr id="11266" name="Picture 2" descr="https://culturenetwork.breezeleeds.org/img/custompage/widget2ART%20GALLERY-2470-01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649984"/>
            <a:ext cx="5466441" cy="3282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449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Describe</a:t>
            </a:r>
            <a:endParaRPr lang="en-GB" dirty="0"/>
          </a:p>
        </p:txBody>
      </p:sp>
      <p:pic>
        <p:nvPicPr>
          <p:cNvPr id="10242" name="Picture 2" descr="http://www.crawfordartgallery.ie/ImagesCrawford/education/Guided_Visit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492896"/>
            <a:ext cx="5057775"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023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Art exhibition</a:t>
            </a:r>
            <a:endParaRPr lang="en-GB" dirty="0"/>
          </a:p>
        </p:txBody>
      </p:sp>
      <p:pic>
        <p:nvPicPr>
          <p:cNvPr id="14338" name="Picture 2" descr="http://archaeologicalmuseum.jhu.edu/wp-content/uploads/2011/08/students6.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104" y="1862584"/>
            <a:ext cx="3456384" cy="4604606"/>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4322564" y="3429000"/>
            <a:ext cx="2972289" cy="2585323"/>
          </a:xfrm>
          <a:prstGeom prst="rect">
            <a:avLst/>
          </a:prstGeom>
          <a:noFill/>
        </p:spPr>
        <p:txBody>
          <a:bodyPr wrap="none" rtlCol="0">
            <a:spAutoFit/>
          </a:bodyPr>
          <a:lstStyle/>
          <a:p>
            <a:pPr marL="285750" indent="-285750">
              <a:buFont typeface="Courier New" panose="02070309020205020404" pitchFamily="49" charset="0"/>
              <a:buChar char="o"/>
            </a:pPr>
            <a:r>
              <a:rPr lang="en-GB" dirty="0"/>
              <a:t>e</a:t>
            </a:r>
            <a:r>
              <a:rPr lang="en-GB" dirty="0" smtClean="0"/>
              <a:t>xhibits</a:t>
            </a:r>
          </a:p>
          <a:p>
            <a:pPr marL="285750" indent="-285750">
              <a:buFont typeface="Courier New" panose="02070309020205020404" pitchFamily="49" charset="0"/>
              <a:buChar char="o"/>
            </a:pPr>
            <a:r>
              <a:rPr lang="en-GB" dirty="0"/>
              <a:t>a</a:t>
            </a:r>
            <a:r>
              <a:rPr lang="en-GB" dirty="0" smtClean="0"/>
              <a:t>rtworks- art objects</a:t>
            </a:r>
          </a:p>
          <a:p>
            <a:pPr marL="285750" indent="-285750">
              <a:buFont typeface="Courier New" panose="02070309020205020404" pitchFamily="49" charset="0"/>
              <a:buChar char="o"/>
            </a:pPr>
            <a:r>
              <a:rPr lang="en-GB" dirty="0" err="1"/>
              <a:t>a</a:t>
            </a:r>
            <a:r>
              <a:rPr lang="en-GB" dirty="0" err="1" smtClean="0"/>
              <a:t>rtefacs</a:t>
            </a:r>
            <a:r>
              <a:rPr lang="en-GB" dirty="0" smtClean="0"/>
              <a:t>-objects</a:t>
            </a:r>
          </a:p>
          <a:p>
            <a:pPr marL="285750" indent="-285750">
              <a:buFont typeface="Courier New" panose="02070309020205020404" pitchFamily="49" charset="0"/>
              <a:buChar char="o"/>
            </a:pPr>
            <a:endParaRPr lang="en-GB" dirty="0" smtClean="0"/>
          </a:p>
          <a:p>
            <a:pPr marL="285750" indent="-285750">
              <a:buFont typeface="Wingdings" panose="05000000000000000000" pitchFamily="2" charset="2"/>
              <a:buChar char="§"/>
            </a:pPr>
            <a:r>
              <a:rPr lang="en-GB" dirty="0"/>
              <a:t>v</a:t>
            </a:r>
            <a:r>
              <a:rPr lang="en-GB" dirty="0" smtClean="0"/>
              <a:t>isitors, audience</a:t>
            </a:r>
          </a:p>
          <a:p>
            <a:pPr marL="285750" indent="-285750">
              <a:buFont typeface="Wingdings" panose="05000000000000000000" pitchFamily="2" charset="2"/>
              <a:buChar char="§"/>
            </a:pPr>
            <a:r>
              <a:rPr lang="en-GB" dirty="0"/>
              <a:t>e</a:t>
            </a:r>
            <a:r>
              <a:rPr lang="en-GB" dirty="0" smtClean="0"/>
              <a:t>xhibition / show</a:t>
            </a:r>
          </a:p>
          <a:p>
            <a:pPr marL="285750" indent="-285750">
              <a:buFont typeface="Wingdings" panose="05000000000000000000" pitchFamily="2" charset="2"/>
              <a:buChar char="§"/>
            </a:pPr>
            <a:r>
              <a:rPr lang="en-GB" dirty="0"/>
              <a:t>e</a:t>
            </a:r>
            <a:r>
              <a:rPr lang="en-GB" dirty="0" smtClean="0"/>
              <a:t>xposition presents….</a:t>
            </a:r>
          </a:p>
          <a:p>
            <a:pPr marL="285750" indent="-285750">
              <a:buFont typeface="Wingdings" panose="05000000000000000000" pitchFamily="2" charset="2"/>
              <a:buChar char="§"/>
            </a:pPr>
            <a:r>
              <a:rPr lang="en-GB" dirty="0"/>
              <a:t>a</a:t>
            </a:r>
            <a:r>
              <a:rPr lang="en-GB" dirty="0" smtClean="0"/>
              <a:t> display of a few exhibits</a:t>
            </a:r>
          </a:p>
          <a:p>
            <a:endParaRPr lang="en-GB" dirty="0"/>
          </a:p>
        </p:txBody>
      </p:sp>
    </p:spTree>
    <p:extLst>
      <p:ext uri="{BB962C8B-B14F-4D97-AF65-F5344CB8AC3E}">
        <p14:creationId xmlns:p14="http://schemas.microsoft.com/office/powerpoint/2010/main" val="1558531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en-GB"/>
          </a:p>
        </p:txBody>
      </p:sp>
      <p:pic>
        <p:nvPicPr>
          <p:cNvPr id="15362" name="Picture 2" descr="http://newsroom.unl.edu/announce/files/file7126.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492896"/>
            <a:ext cx="6124575"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381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Describe the picture</a:t>
            </a:r>
            <a:endParaRPr lang="en-GB" dirty="0"/>
          </a:p>
        </p:txBody>
      </p:sp>
      <p:pic>
        <p:nvPicPr>
          <p:cNvPr id="12290" name="Picture 2" descr="http://www.robertgoldenpictures.com/wp-content/uploads/galleries/post-400/21%20tH%20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564904"/>
            <a:ext cx="561975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69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en-GB"/>
          </a:p>
        </p:txBody>
      </p:sp>
      <p:pic>
        <p:nvPicPr>
          <p:cNvPr id="13315" name="Picture 3" descr="https://encrypted-tbn0.gstatic.com/images?q=tbn:ANd9GcT15IdsZgNIkc0tt6H9TB6LjqNOR9TgQizTAQ4C4XeP_OGD2393LQ">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641228"/>
            <a:ext cx="5400600" cy="3626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245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lstStyle/>
          <a:p>
            <a:r>
              <a:rPr lang="en-GB" dirty="0" smtClean="0"/>
              <a:t>A book</a:t>
            </a:r>
            <a:endParaRPr lang="en-GB" dirty="0"/>
          </a:p>
        </p:txBody>
      </p:sp>
      <p:sp>
        <p:nvSpPr>
          <p:cNvPr id="6" name="Symbol zastępczy zawartości 5"/>
          <p:cNvSpPr>
            <a:spLocks noGrp="1"/>
          </p:cNvSpPr>
          <p:nvPr>
            <p:ph idx="1"/>
          </p:nvPr>
        </p:nvSpPr>
        <p:spPr>
          <a:xfrm>
            <a:off x="395536" y="2060848"/>
            <a:ext cx="8208912" cy="4464496"/>
          </a:xfrm>
        </p:spPr>
        <p:txBody>
          <a:bodyPr>
            <a:noAutofit/>
          </a:bodyPr>
          <a:lstStyle/>
          <a:p>
            <a:pPr fontAlgn="ctr"/>
            <a:r>
              <a:rPr lang="en-GB" sz="1200" b="1" dirty="0"/>
              <a:t>Finding out about a book</a:t>
            </a:r>
            <a:endParaRPr lang="en-GB" sz="1200" dirty="0"/>
          </a:p>
          <a:p>
            <a:pPr fontAlgn="ctr"/>
            <a:r>
              <a:rPr lang="en-GB" sz="1200" dirty="0"/>
              <a:t>•	Who wrote the book?</a:t>
            </a:r>
          </a:p>
          <a:p>
            <a:pPr fontAlgn="ctr"/>
            <a:r>
              <a:rPr lang="en-GB" sz="1200" dirty="0"/>
              <a:t>•	What can you find out about the author, e.g. country, first language, age, experience, qualifications?</a:t>
            </a:r>
          </a:p>
          <a:p>
            <a:pPr fontAlgn="ctr"/>
            <a:r>
              <a:rPr lang="en-GB" sz="1200" dirty="0"/>
              <a:t>•	Why did the writer write this book?</a:t>
            </a:r>
          </a:p>
          <a:p>
            <a:pPr fontAlgn="ctr"/>
            <a:r>
              <a:rPr lang="en-GB" sz="1200" dirty="0"/>
              <a:t>•	What interest does the author have in the topic?</a:t>
            </a:r>
          </a:p>
          <a:p>
            <a:pPr fontAlgn="ctr"/>
            <a:r>
              <a:rPr lang="en-GB" sz="1200" dirty="0"/>
              <a:t>•	Who published the book, where and when?</a:t>
            </a:r>
          </a:p>
          <a:p>
            <a:pPr fontAlgn="ctr"/>
            <a:r>
              <a:rPr lang="en-GB" sz="1200" dirty="0"/>
              <a:t>•	Do your answers to the questions so far make a difference to how you feel about the information, ideas and opinions in the book?</a:t>
            </a:r>
          </a:p>
          <a:p>
            <a:pPr fontAlgn="ctr"/>
            <a:r>
              <a:rPr lang="en-GB" sz="1200" dirty="0"/>
              <a:t>•	Who and what does the introduction say the book is for?</a:t>
            </a:r>
          </a:p>
          <a:p>
            <a:pPr fontAlgn="ctr"/>
            <a:r>
              <a:rPr lang="en-GB" sz="1200" dirty="0"/>
              <a:t>•	What are the main text divisions?</a:t>
            </a:r>
          </a:p>
          <a:p>
            <a:pPr fontAlgn="ctr"/>
            <a:r>
              <a:rPr lang="en-GB" sz="1200" dirty="0"/>
              <a:t>•	Is there a good contents page/system of subheadings/index so that you can find things easily?</a:t>
            </a:r>
          </a:p>
          <a:p>
            <a:pPr fontAlgn="ctr"/>
            <a:r>
              <a:rPr lang="en-GB" sz="1200" dirty="0"/>
              <a:t> </a:t>
            </a:r>
          </a:p>
          <a:p>
            <a:pPr fontAlgn="ctr"/>
            <a:r>
              <a:rPr lang="en-GB" sz="1200" dirty="0"/>
              <a:t>Read the first line/paragraph/chapter or the introduction and the last line/ paragraph/chapter or the conclusion.</a:t>
            </a:r>
          </a:p>
          <a:p>
            <a:pPr fontAlgn="ctr"/>
            <a:r>
              <a:rPr lang="en-GB" sz="1200" dirty="0"/>
              <a:t>•	What can this book help you with?</a:t>
            </a:r>
          </a:p>
          <a:p>
            <a:pPr fontAlgn="ctr"/>
            <a:r>
              <a:rPr lang="en-GB" sz="1200" dirty="0"/>
              <a:t>•	What can this book NOT help you with?</a:t>
            </a:r>
          </a:p>
          <a:p>
            <a:pPr fontAlgn="ctr"/>
            <a:r>
              <a:rPr lang="en-GB" sz="1200" dirty="0"/>
              <a:t>•	Does the author recommend other sources of information?</a:t>
            </a:r>
          </a:p>
          <a:p>
            <a:pPr fontAlgn="ctr"/>
            <a:r>
              <a:rPr lang="en-GB" sz="1200" dirty="0"/>
              <a:t>•	What questions would you like, or do you need, to ask to learn from this book?</a:t>
            </a:r>
          </a:p>
          <a:p>
            <a:endParaRPr lang="en-GB" sz="1200" dirty="0"/>
          </a:p>
        </p:txBody>
      </p:sp>
    </p:spTree>
    <p:extLst>
      <p:ext uri="{BB962C8B-B14F-4D97-AF65-F5344CB8AC3E}">
        <p14:creationId xmlns:p14="http://schemas.microsoft.com/office/powerpoint/2010/main" val="9145254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pPr fontAlgn="ctr"/>
            <a:r>
              <a:rPr lang="en-GB" dirty="0"/>
              <a:t>I love it when …</a:t>
            </a:r>
          </a:p>
          <a:p>
            <a:pPr fontAlgn="ctr"/>
            <a:r>
              <a:rPr lang="en-GB" dirty="0"/>
              <a:t>I love it when people smile at me.</a:t>
            </a:r>
          </a:p>
          <a:p>
            <a:pPr fontAlgn="ctr"/>
            <a:r>
              <a:rPr lang="en-GB" dirty="0"/>
              <a:t>I love it when music starts to play.</a:t>
            </a:r>
          </a:p>
          <a:p>
            <a:pPr fontAlgn="ctr"/>
            <a:r>
              <a:rPr lang="en-GB" dirty="0"/>
              <a:t>I love it when dinner is ready.</a:t>
            </a:r>
          </a:p>
          <a:p>
            <a:pPr fontAlgn="ctr"/>
            <a:r>
              <a:rPr lang="en-GB" dirty="0"/>
              <a:t>I love it when there is a sunny spot in the garden.</a:t>
            </a:r>
          </a:p>
          <a:p>
            <a:pPr fontAlgn="ctr"/>
            <a:r>
              <a:rPr lang="en-GB" dirty="0"/>
              <a:t>I love it then. I love it then.</a:t>
            </a:r>
          </a:p>
          <a:p>
            <a:endParaRPr lang="en-GB" dirty="0"/>
          </a:p>
        </p:txBody>
      </p:sp>
      <p:sp>
        <p:nvSpPr>
          <p:cNvPr id="3" name="Tytuł 2"/>
          <p:cNvSpPr>
            <a:spLocks noGrp="1"/>
          </p:cNvSpPr>
          <p:nvPr>
            <p:ph type="title"/>
          </p:nvPr>
        </p:nvSpPr>
        <p:spPr/>
        <p:txBody>
          <a:bodyPr/>
          <a:lstStyle/>
          <a:p>
            <a:r>
              <a:rPr lang="en-GB" dirty="0" smtClean="0"/>
              <a:t>A poem</a:t>
            </a:r>
            <a:endParaRPr lang="en-GB" dirty="0"/>
          </a:p>
        </p:txBody>
      </p:sp>
    </p:spTree>
    <p:extLst>
      <p:ext uri="{BB962C8B-B14F-4D97-AF65-F5344CB8AC3E}">
        <p14:creationId xmlns:p14="http://schemas.microsoft.com/office/powerpoint/2010/main" val="24107464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539553" y="2675467"/>
            <a:ext cx="8064896" cy="3450696"/>
          </a:xfrm>
        </p:spPr>
        <p:txBody>
          <a:bodyPr>
            <a:normAutofit fontScale="62500" lnSpcReduction="20000"/>
          </a:bodyPr>
          <a:lstStyle/>
          <a:p>
            <a:pPr fontAlgn="ctr"/>
            <a:r>
              <a:rPr lang="en-GB" b="1" dirty="0"/>
              <a:t>Ideas for questions to ask about a festival:</a:t>
            </a:r>
            <a:endParaRPr lang="en-GB" dirty="0"/>
          </a:p>
          <a:p>
            <a:pPr fontAlgn="ctr"/>
            <a:r>
              <a:rPr lang="en-GB" dirty="0"/>
              <a:t> </a:t>
            </a:r>
          </a:p>
          <a:p>
            <a:pPr fontAlgn="ctr"/>
            <a:r>
              <a:rPr lang="en-GB" dirty="0"/>
              <a:t>•	How do people prepare for the festival?</a:t>
            </a:r>
          </a:p>
          <a:p>
            <a:pPr fontAlgn="ctr"/>
            <a:r>
              <a:rPr lang="en-GB" dirty="0"/>
              <a:t>•	Do people eat special food or wear special clothes?</a:t>
            </a:r>
          </a:p>
          <a:p>
            <a:pPr fontAlgn="ctr"/>
            <a:r>
              <a:rPr lang="en-GB" dirty="0"/>
              <a:t>•	Is there any music?</a:t>
            </a:r>
          </a:p>
          <a:p>
            <a:pPr fontAlgn="ctr"/>
            <a:r>
              <a:rPr lang="en-GB" dirty="0"/>
              <a:t>•	What happens?</a:t>
            </a:r>
          </a:p>
          <a:p>
            <a:pPr fontAlgn="ctr"/>
            <a:r>
              <a:rPr lang="en-GB" dirty="0"/>
              <a:t>•	Is it dangerous in any way?</a:t>
            </a:r>
          </a:p>
          <a:p>
            <a:pPr fontAlgn="ctr"/>
            <a:r>
              <a:rPr lang="en-GB" dirty="0"/>
              <a:t>•	What is the high point?</a:t>
            </a:r>
          </a:p>
          <a:p>
            <a:pPr fontAlgn="ctr"/>
            <a:r>
              <a:rPr lang="en-GB" dirty="0"/>
              <a:t>•	How long has the festival existed?</a:t>
            </a:r>
          </a:p>
          <a:p>
            <a:pPr fontAlgn="ctr"/>
            <a:r>
              <a:rPr lang="en-GB" dirty="0"/>
              <a:t>•	What does it mean?</a:t>
            </a:r>
          </a:p>
          <a:p>
            <a:pPr fontAlgn="ctr"/>
            <a:r>
              <a:rPr lang="en-GB" dirty="0"/>
              <a:t>•	What is it for?</a:t>
            </a:r>
          </a:p>
          <a:p>
            <a:pPr fontAlgn="ctr"/>
            <a:r>
              <a:rPr lang="en-GB" dirty="0"/>
              <a:t>•	Who is it for?</a:t>
            </a:r>
          </a:p>
          <a:p>
            <a:pPr fontAlgn="ctr"/>
            <a:r>
              <a:rPr lang="en-GB" dirty="0"/>
              <a:t>•	How many people go?</a:t>
            </a:r>
          </a:p>
          <a:p>
            <a:pPr fontAlgn="ctr"/>
            <a:r>
              <a:rPr lang="en-GB" dirty="0"/>
              <a:t>•	Are there any special objects or animals involved?</a:t>
            </a:r>
          </a:p>
          <a:p>
            <a:endParaRPr lang="en-GB" dirty="0"/>
          </a:p>
        </p:txBody>
      </p:sp>
      <p:sp>
        <p:nvSpPr>
          <p:cNvPr id="3" name="Tytuł 2"/>
          <p:cNvSpPr>
            <a:spLocks noGrp="1"/>
          </p:cNvSpPr>
          <p:nvPr>
            <p:ph type="title"/>
          </p:nvPr>
        </p:nvSpPr>
        <p:spPr/>
        <p:txBody>
          <a:bodyPr/>
          <a:lstStyle/>
          <a:p>
            <a:r>
              <a:rPr lang="en-GB" dirty="0" smtClean="0"/>
              <a:t>A festival</a:t>
            </a:r>
            <a:endParaRPr lang="en-GB" dirty="0"/>
          </a:p>
        </p:txBody>
      </p:sp>
    </p:spTree>
    <p:extLst>
      <p:ext uri="{BB962C8B-B14F-4D97-AF65-F5344CB8AC3E}">
        <p14:creationId xmlns:p14="http://schemas.microsoft.com/office/powerpoint/2010/main" val="10411333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476672"/>
            <a:ext cx="8229600" cy="1252728"/>
          </a:xfrm>
        </p:spPr>
        <p:txBody>
          <a:bodyPr>
            <a:normAutofit fontScale="90000"/>
          </a:bodyPr>
          <a:lstStyle/>
          <a:p>
            <a:r>
              <a:rPr lang="pl-PL" b="1" dirty="0">
                <a:solidFill>
                  <a:schemeClr val="tx1"/>
                </a:solidFill>
              </a:rPr>
              <a:t>Gość z Anglii pyta Cię o ciekawe wydarzenie kulturalne w Twoim </a:t>
            </a:r>
            <a:r>
              <a:rPr lang="en-GB" b="1" dirty="0" smtClean="0">
                <a:solidFill>
                  <a:schemeClr val="tx1"/>
                </a:solidFill>
              </a:rPr>
              <a:t>    </a:t>
            </a:r>
            <a:br>
              <a:rPr lang="en-GB" b="1" dirty="0" smtClean="0">
                <a:solidFill>
                  <a:schemeClr val="tx1"/>
                </a:solidFill>
              </a:rPr>
            </a:br>
            <a:r>
              <a:rPr lang="en-GB" b="1" dirty="0">
                <a:solidFill>
                  <a:schemeClr val="tx1"/>
                </a:solidFill>
              </a:rPr>
              <a:t> </a:t>
            </a:r>
            <a:r>
              <a:rPr lang="en-GB" b="1" dirty="0" smtClean="0">
                <a:solidFill>
                  <a:schemeClr val="tx1"/>
                </a:solidFill>
              </a:rPr>
              <a:t>                                                 </a:t>
            </a:r>
            <a:r>
              <a:rPr lang="pl-PL" b="1" dirty="0" smtClean="0">
                <a:solidFill>
                  <a:schemeClr val="tx1"/>
                </a:solidFill>
              </a:rPr>
              <a:t>mieście</a:t>
            </a:r>
            <a:r>
              <a:rPr lang="pl-PL" b="1" dirty="0">
                <a:solidFill>
                  <a:schemeClr val="tx1"/>
                </a:solidFill>
              </a:rPr>
              <a:t>…..</a:t>
            </a:r>
            <a:endParaRPr lang="en-GB" dirty="0"/>
          </a:p>
        </p:txBody>
      </p:sp>
      <p:sp>
        <p:nvSpPr>
          <p:cNvPr id="4" name="Prostokąt 3"/>
          <p:cNvSpPr/>
          <p:nvPr/>
        </p:nvSpPr>
        <p:spPr>
          <a:xfrm>
            <a:off x="1115616" y="3068960"/>
            <a:ext cx="7416824" cy="2246769"/>
          </a:xfrm>
          <a:prstGeom prst="rect">
            <a:avLst/>
          </a:prstGeom>
        </p:spPr>
        <p:txBody>
          <a:bodyPr wrap="square">
            <a:spAutoFit/>
          </a:bodyPr>
          <a:lstStyle/>
          <a:p>
            <a:pPr marL="285750" indent="-285750">
              <a:buFont typeface="Arial" panose="020B0604020202020204" pitchFamily="34" charset="0"/>
              <a:buChar char="•"/>
            </a:pPr>
            <a:r>
              <a:rPr lang="pl-PL" sz="2800" dirty="0"/>
              <a:t>Poleć jedno wydarzenie warte obejrzenia</a:t>
            </a:r>
          </a:p>
          <a:p>
            <a:pPr marL="285750" indent="-285750">
              <a:buFont typeface="Arial" panose="020B0604020202020204" pitchFamily="34" charset="0"/>
              <a:buChar char="•"/>
            </a:pPr>
            <a:r>
              <a:rPr lang="pl-PL" sz="2800" dirty="0"/>
              <a:t>Wyjaśnij, na czym polega jego atrakcyjność</a:t>
            </a:r>
          </a:p>
          <a:p>
            <a:pPr marL="285750" indent="-285750">
              <a:buFont typeface="Arial" panose="020B0604020202020204" pitchFamily="34" charset="0"/>
              <a:buChar char="•"/>
            </a:pPr>
            <a:r>
              <a:rPr lang="pl-PL" sz="2800" dirty="0"/>
              <a:t>Udziel informacji na temat jednego z artystów</a:t>
            </a:r>
          </a:p>
          <a:p>
            <a:pPr marL="285750" indent="-285750">
              <a:buFont typeface="Arial" panose="020B0604020202020204" pitchFamily="34" charset="0"/>
              <a:buChar char="•"/>
            </a:pPr>
            <a:r>
              <a:rPr lang="pl-PL" sz="2800" dirty="0"/>
              <a:t>Udziel informacji na temat rezerwacji biletów</a:t>
            </a:r>
          </a:p>
          <a:p>
            <a:pPr marL="285750" indent="-285750">
              <a:buFont typeface="Arial" panose="020B0604020202020204" pitchFamily="34" charset="0"/>
              <a:buChar char="•"/>
            </a:pPr>
            <a:r>
              <a:rPr lang="pl-PL" sz="2800" dirty="0"/>
              <a:t>Poinformuj jak dojedziecie na miejsce</a:t>
            </a:r>
          </a:p>
        </p:txBody>
      </p:sp>
    </p:spTree>
    <p:extLst>
      <p:ext uri="{BB962C8B-B14F-4D97-AF65-F5344CB8AC3E}">
        <p14:creationId xmlns:p14="http://schemas.microsoft.com/office/powerpoint/2010/main" val="24790955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Describe a cultural event</a:t>
            </a:r>
            <a:endParaRPr lang="en-GB" dirty="0"/>
          </a:p>
        </p:txBody>
      </p:sp>
      <p:sp>
        <p:nvSpPr>
          <p:cNvPr id="3" name="Prostokąt 2"/>
          <p:cNvSpPr/>
          <p:nvPr/>
        </p:nvSpPr>
        <p:spPr>
          <a:xfrm>
            <a:off x="611560" y="2780928"/>
            <a:ext cx="6678488" cy="2308324"/>
          </a:xfrm>
          <a:prstGeom prst="rect">
            <a:avLst/>
          </a:prstGeom>
        </p:spPr>
        <p:txBody>
          <a:bodyPr wrap="square">
            <a:spAutoFit/>
          </a:bodyPr>
          <a:lstStyle/>
          <a:p>
            <a:r>
              <a:rPr lang="pl-PL" sz="3600" dirty="0" err="1"/>
              <a:t>Very</a:t>
            </a:r>
            <a:r>
              <a:rPr lang="pl-PL" sz="3600" dirty="0"/>
              <a:t> </a:t>
            </a:r>
            <a:r>
              <a:rPr lang="pl-PL" sz="3600" dirty="0" err="1"/>
              <a:t>unusual</a:t>
            </a:r>
            <a:r>
              <a:rPr lang="pl-PL" sz="3600" dirty="0"/>
              <a:t> – </a:t>
            </a:r>
            <a:r>
              <a:rPr lang="pl-PL" sz="3600" dirty="0" smtClean="0"/>
              <a:t>extra</a:t>
            </a:r>
            <a:r>
              <a:rPr lang="en-GB" sz="3600" dirty="0" smtClean="0"/>
              <a:t>_ _ _ _ _ _ _ _</a:t>
            </a:r>
            <a:endParaRPr lang="pl-PL" sz="3600" dirty="0"/>
          </a:p>
          <a:p>
            <a:r>
              <a:rPr lang="pl-PL" sz="3600" dirty="0" err="1"/>
              <a:t>Quite</a:t>
            </a:r>
            <a:r>
              <a:rPr lang="pl-PL" sz="3600" dirty="0"/>
              <a:t> </a:t>
            </a:r>
            <a:r>
              <a:rPr lang="pl-PL" sz="3600" dirty="0" err="1"/>
              <a:t>unique</a:t>
            </a:r>
            <a:r>
              <a:rPr lang="pl-PL" sz="3600" dirty="0"/>
              <a:t> -  </a:t>
            </a:r>
            <a:r>
              <a:rPr lang="en-GB" sz="3600" dirty="0" smtClean="0"/>
              <a:t>u</a:t>
            </a:r>
            <a:r>
              <a:rPr lang="pl-PL" sz="3600" dirty="0" err="1" smtClean="0"/>
              <a:t>nfor</a:t>
            </a:r>
            <a:r>
              <a:rPr lang="en-GB" sz="3600" dirty="0" smtClean="0"/>
              <a:t>_ _ _ _ _ _ _</a:t>
            </a:r>
          </a:p>
          <a:p>
            <a:endParaRPr lang="pl-PL" sz="3600" dirty="0"/>
          </a:p>
          <a:p>
            <a:r>
              <a:rPr lang="pl-PL" sz="3600" dirty="0" err="1"/>
              <a:t>Very</a:t>
            </a:r>
            <a:r>
              <a:rPr lang="pl-PL" sz="3600" dirty="0"/>
              <a:t> </a:t>
            </a:r>
            <a:r>
              <a:rPr lang="pl-PL" sz="3600" dirty="0" err="1"/>
              <a:t>lively</a:t>
            </a:r>
            <a:r>
              <a:rPr lang="pl-PL" sz="3600" dirty="0"/>
              <a:t> and </a:t>
            </a:r>
            <a:r>
              <a:rPr lang="pl-PL" sz="3600" dirty="0" err="1" smtClean="0"/>
              <a:t>cheerful</a:t>
            </a:r>
            <a:r>
              <a:rPr lang="en-GB" sz="3600" dirty="0" smtClean="0"/>
              <a:t>.</a:t>
            </a:r>
            <a:endParaRPr lang="pl-PL" sz="3600" dirty="0"/>
          </a:p>
        </p:txBody>
      </p:sp>
    </p:spTree>
    <p:extLst>
      <p:ext uri="{BB962C8B-B14F-4D97-AF65-F5344CB8AC3E}">
        <p14:creationId xmlns:p14="http://schemas.microsoft.com/office/powerpoint/2010/main" val="41765659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1484784"/>
            <a:ext cx="4182824" cy="5229552"/>
          </a:xfrm>
          <a:prstGeom prst="rect">
            <a:avLst/>
          </a:prstGeom>
        </p:spPr>
      </p:pic>
    </p:spTree>
    <p:extLst>
      <p:ext uri="{BB962C8B-B14F-4D97-AF65-F5344CB8AC3E}">
        <p14:creationId xmlns:p14="http://schemas.microsoft.com/office/powerpoint/2010/main" val="12005558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TALKING ABOUT FILMS</a:t>
            </a:r>
            <a:endParaRPr lang="en-GB" dirty="0"/>
          </a:p>
        </p:txBody>
      </p:sp>
      <p:sp>
        <p:nvSpPr>
          <p:cNvPr id="3" name="Symbol zastępczy tekstu 2"/>
          <p:cNvSpPr>
            <a:spLocks noGrp="1"/>
          </p:cNvSpPr>
          <p:nvPr>
            <p:ph type="body" idx="1"/>
          </p:nvPr>
        </p:nvSpPr>
        <p:spPr/>
        <p:txBody>
          <a:bodyPr/>
          <a:lstStyle/>
          <a:p>
            <a:r>
              <a:rPr lang="en-GB" smtClean="0">
                <a:hlinkClick r:id="rId2"/>
              </a:rPr>
              <a:t>YouTube link</a:t>
            </a:r>
            <a:endParaRPr lang="en-GB" dirty="0"/>
          </a:p>
        </p:txBody>
      </p:sp>
    </p:spTree>
    <p:extLst>
      <p:ext uri="{BB962C8B-B14F-4D97-AF65-F5344CB8AC3E}">
        <p14:creationId xmlns:p14="http://schemas.microsoft.com/office/powerpoint/2010/main" val="3612965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1619672" y="2492896"/>
            <a:ext cx="5477012" cy="769441"/>
          </a:xfrm>
          <a:prstGeom prst="rect">
            <a:avLst/>
          </a:prstGeom>
          <a:noFill/>
        </p:spPr>
        <p:txBody>
          <a:bodyPr wrap="none" rtlCol="0">
            <a:spAutoFit/>
          </a:bodyPr>
          <a:lstStyle/>
          <a:p>
            <a:r>
              <a:rPr lang="en-GB" sz="4400" dirty="0" smtClean="0">
                <a:solidFill>
                  <a:srgbClr val="C00000"/>
                </a:solidFill>
              </a:rPr>
              <a:t>Watch FILMS</a:t>
            </a:r>
            <a:r>
              <a:rPr lang="en-GB" sz="4400" dirty="0" smtClean="0"/>
              <a:t> / MOVIES</a:t>
            </a:r>
            <a:endParaRPr lang="en-GB" sz="4400" dirty="0"/>
          </a:p>
        </p:txBody>
      </p:sp>
      <p:sp>
        <p:nvSpPr>
          <p:cNvPr id="3" name="pole tekstowe 2"/>
          <p:cNvSpPr txBox="1"/>
          <p:nvPr/>
        </p:nvSpPr>
        <p:spPr>
          <a:xfrm>
            <a:off x="611560" y="3527374"/>
            <a:ext cx="7909538" cy="707886"/>
          </a:xfrm>
          <a:prstGeom prst="rect">
            <a:avLst/>
          </a:prstGeom>
          <a:noFill/>
        </p:spPr>
        <p:txBody>
          <a:bodyPr wrap="none" rtlCol="0">
            <a:spAutoFit/>
          </a:bodyPr>
          <a:lstStyle/>
          <a:p>
            <a:r>
              <a:rPr lang="en-GB" sz="4000" dirty="0" smtClean="0">
                <a:solidFill>
                  <a:srgbClr val="C00000"/>
                </a:solidFill>
              </a:rPr>
              <a:t>Go to the cinema </a:t>
            </a:r>
            <a:r>
              <a:rPr lang="en-GB" sz="4000" dirty="0" smtClean="0"/>
              <a:t>/ Go to the movies</a:t>
            </a:r>
            <a:endParaRPr lang="en-GB" sz="4000" dirty="0"/>
          </a:p>
        </p:txBody>
      </p:sp>
    </p:spTree>
    <p:extLst>
      <p:ext uri="{BB962C8B-B14F-4D97-AF65-F5344CB8AC3E}">
        <p14:creationId xmlns:p14="http://schemas.microsoft.com/office/powerpoint/2010/main" val="3306636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ctrTitle"/>
          </p:nvPr>
        </p:nvSpPr>
        <p:spPr/>
        <p:txBody>
          <a:bodyPr/>
          <a:lstStyle/>
          <a:p>
            <a:r>
              <a:rPr lang="en-GB" dirty="0" smtClean="0"/>
              <a:t>Film TYPES / GENRES</a:t>
            </a:r>
            <a:endParaRPr lang="en-GB" dirty="0"/>
          </a:p>
        </p:txBody>
      </p:sp>
      <p:sp>
        <p:nvSpPr>
          <p:cNvPr id="4" name="Podtytuł 3"/>
          <p:cNvSpPr>
            <a:spLocks noGrp="1"/>
          </p:cNvSpPr>
          <p:nvPr>
            <p:ph type="subTitle" idx="1"/>
          </p:nvPr>
        </p:nvSpPr>
        <p:spPr/>
        <p:txBody>
          <a:bodyPr/>
          <a:lstStyle/>
          <a:p>
            <a:r>
              <a:rPr lang="en-GB" dirty="0">
                <a:solidFill>
                  <a:srgbClr val="C00000"/>
                </a:solidFill>
              </a:rPr>
              <a:t>genre (noun) </a:t>
            </a:r>
            <a:r>
              <a:rPr lang="en-GB" dirty="0" smtClean="0">
                <a:solidFill>
                  <a:srgbClr val="C00000"/>
                </a:solidFill>
              </a:rPr>
              <a:t>– a stylistic category of literature, film or</a:t>
            </a:r>
            <a:endParaRPr lang="en-GB" dirty="0">
              <a:solidFill>
                <a:srgbClr val="C00000"/>
              </a:solidFill>
            </a:endParaRPr>
          </a:p>
          <a:p>
            <a:r>
              <a:rPr lang="en-GB" dirty="0">
                <a:solidFill>
                  <a:srgbClr val="C00000"/>
                </a:solidFill>
              </a:rPr>
              <a:t>other artworks</a:t>
            </a:r>
          </a:p>
          <a:p>
            <a:endParaRPr lang="en-GB" dirty="0">
              <a:solidFill>
                <a:srgbClr val="C00000"/>
              </a:solidFill>
            </a:endParaRPr>
          </a:p>
        </p:txBody>
      </p:sp>
    </p:spTree>
    <p:extLst>
      <p:ext uri="{BB962C8B-B14F-4D97-AF65-F5344CB8AC3E}">
        <p14:creationId xmlns:p14="http://schemas.microsoft.com/office/powerpoint/2010/main" val="14582343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dirty="0">
                <a:hlinkClick r:id="rId2"/>
              </a:rPr>
              <a:t>http://</a:t>
            </a:r>
            <a:r>
              <a:rPr lang="en-GB" dirty="0" smtClean="0">
                <a:hlinkClick r:id="rId2"/>
              </a:rPr>
              <a:t>youtu.be/Gb87bAkFkYc</a:t>
            </a:r>
            <a:r>
              <a:rPr lang="en-GB" dirty="0" smtClean="0"/>
              <a:t>      GENRES</a:t>
            </a:r>
            <a:endParaRPr lang="en-GB" dirty="0"/>
          </a:p>
        </p:txBody>
      </p:sp>
      <p:sp>
        <p:nvSpPr>
          <p:cNvPr id="3" name="Tytuł 2"/>
          <p:cNvSpPr>
            <a:spLocks noGrp="1"/>
          </p:cNvSpPr>
          <p:nvPr>
            <p:ph type="title"/>
          </p:nvPr>
        </p:nvSpPr>
        <p:spPr/>
        <p:txBody>
          <a:bodyPr/>
          <a:lstStyle/>
          <a:p>
            <a:endParaRPr lang="en-GB"/>
          </a:p>
        </p:txBody>
      </p:sp>
    </p:spTree>
    <p:extLst>
      <p:ext uri="{BB962C8B-B14F-4D97-AF65-F5344CB8AC3E}">
        <p14:creationId xmlns:p14="http://schemas.microsoft.com/office/powerpoint/2010/main" val="880168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_ _ _ _ _ _ _ _ drama (TV series)</a:t>
            </a:r>
            <a:endParaRPr lang="en-GB"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2636912"/>
            <a:ext cx="5040560" cy="2835315"/>
          </a:xfrm>
          <a:prstGeom prst="rect">
            <a:avLst/>
          </a:prstGeom>
        </p:spPr>
      </p:pic>
      <p:sp>
        <p:nvSpPr>
          <p:cNvPr id="4" name="pole tekstowe 3"/>
          <p:cNvSpPr txBox="1"/>
          <p:nvPr/>
        </p:nvSpPr>
        <p:spPr>
          <a:xfrm>
            <a:off x="1874881" y="5589240"/>
            <a:ext cx="5739072" cy="646331"/>
          </a:xfrm>
          <a:prstGeom prst="rect">
            <a:avLst/>
          </a:prstGeom>
          <a:noFill/>
        </p:spPr>
        <p:txBody>
          <a:bodyPr wrap="none" rtlCol="0">
            <a:spAutoFit/>
          </a:bodyPr>
          <a:lstStyle/>
          <a:p>
            <a:r>
              <a:rPr lang="en-GB" b="1" dirty="0"/>
              <a:t>a</a:t>
            </a:r>
            <a:r>
              <a:rPr lang="en-GB" b="1" dirty="0" smtClean="0"/>
              <a:t> medical drama.</a:t>
            </a:r>
          </a:p>
          <a:p>
            <a:r>
              <a:rPr lang="en-GB" dirty="0" smtClean="0"/>
              <a:t>Episodes are set in hospitals but also show personal lives.</a:t>
            </a:r>
            <a:endParaRPr lang="en-GB" dirty="0"/>
          </a:p>
        </p:txBody>
      </p:sp>
    </p:spTree>
    <p:extLst>
      <p:ext uri="{BB962C8B-B14F-4D97-AF65-F5344CB8AC3E}">
        <p14:creationId xmlns:p14="http://schemas.microsoft.com/office/powerpoint/2010/main" val="34842590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Legal drama</a:t>
            </a:r>
            <a:endParaRPr lang="pl-PL"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3068960"/>
            <a:ext cx="3810000" cy="2381250"/>
          </a:xfrm>
          <a:prstGeom prst="rect">
            <a:avLst/>
          </a:prstGeom>
        </p:spPr>
      </p:pic>
    </p:spTree>
    <p:extLst>
      <p:ext uri="{BB962C8B-B14F-4D97-AF65-F5344CB8AC3E}">
        <p14:creationId xmlns:p14="http://schemas.microsoft.com/office/powerpoint/2010/main" val="26134941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_ _ _ _ _ _ - drama (TV series)</a:t>
            </a:r>
            <a:endParaRPr lang="en-GB"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672358"/>
            <a:ext cx="3333750" cy="2667000"/>
          </a:xfrm>
          <a:prstGeom prst="rect">
            <a:avLst/>
          </a:prstGeom>
        </p:spPr>
      </p:pic>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3604" y="2672358"/>
            <a:ext cx="4762500" cy="2667000"/>
          </a:xfrm>
          <a:prstGeom prst="rect">
            <a:avLst/>
          </a:prstGeom>
        </p:spPr>
      </p:pic>
      <p:sp>
        <p:nvSpPr>
          <p:cNvPr id="5" name="pole tekstowe 4"/>
          <p:cNvSpPr txBox="1"/>
          <p:nvPr/>
        </p:nvSpPr>
        <p:spPr>
          <a:xfrm>
            <a:off x="395536" y="5661248"/>
            <a:ext cx="6426759" cy="369332"/>
          </a:xfrm>
          <a:prstGeom prst="rect">
            <a:avLst/>
          </a:prstGeom>
          <a:noFill/>
        </p:spPr>
        <p:txBody>
          <a:bodyPr wrap="none" rtlCol="0">
            <a:spAutoFit/>
          </a:bodyPr>
          <a:lstStyle/>
          <a:p>
            <a:r>
              <a:rPr lang="en-GB" dirty="0" smtClean="0"/>
              <a:t>a </a:t>
            </a:r>
            <a:r>
              <a:rPr lang="en-GB" dirty="0"/>
              <a:t>story or drama about the investigation of a crime by the police</a:t>
            </a:r>
          </a:p>
        </p:txBody>
      </p:sp>
    </p:spTree>
    <p:extLst>
      <p:ext uri="{BB962C8B-B14F-4D97-AF65-F5344CB8AC3E}">
        <p14:creationId xmlns:p14="http://schemas.microsoft.com/office/powerpoint/2010/main" val="41375589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814" y="2254422"/>
            <a:ext cx="4389218" cy="2923219"/>
          </a:xfrm>
          <a:prstGeom prst="rect">
            <a:avLst/>
          </a:prstGeom>
        </p:spPr>
      </p:pic>
      <p:sp>
        <p:nvSpPr>
          <p:cNvPr id="2" name="pole tekstowe 1"/>
          <p:cNvSpPr txBox="1"/>
          <p:nvPr/>
        </p:nvSpPr>
        <p:spPr>
          <a:xfrm>
            <a:off x="467544" y="5332566"/>
            <a:ext cx="6407267" cy="646331"/>
          </a:xfrm>
          <a:prstGeom prst="rect">
            <a:avLst/>
          </a:prstGeom>
          <a:noFill/>
        </p:spPr>
        <p:txBody>
          <a:bodyPr wrap="none" rtlCol="0">
            <a:spAutoFit/>
          </a:bodyPr>
          <a:lstStyle/>
          <a:p>
            <a:r>
              <a:rPr lang="en-GB" dirty="0"/>
              <a:t>telling </a:t>
            </a:r>
            <a:r>
              <a:rPr lang="en-GB" dirty="0" smtClean="0"/>
              <a:t>stories about cowboys, </a:t>
            </a:r>
          </a:p>
          <a:p>
            <a:r>
              <a:rPr lang="en-GB" dirty="0" smtClean="0"/>
              <a:t>set in </a:t>
            </a:r>
            <a:r>
              <a:rPr lang="en-GB" dirty="0"/>
              <a:t>the later half of the 19th century </a:t>
            </a:r>
            <a:r>
              <a:rPr lang="en-GB" dirty="0" smtClean="0"/>
              <a:t>in the American Old West</a:t>
            </a:r>
            <a:endParaRPr lang="en-GB" dirty="0"/>
          </a:p>
        </p:txBody>
      </p:sp>
      <p:sp>
        <p:nvSpPr>
          <p:cNvPr id="4" name="Tytuł 3"/>
          <p:cNvSpPr>
            <a:spLocks noGrp="1"/>
          </p:cNvSpPr>
          <p:nvPr>
            <p:ph type="title"/>
          </p:nvPr>
        </p:nvSpPr>
        <p:spPr/>
        <p:txBody>
          <a:bodyPr/>
          <a:lstStyle/>
          <a:p>
            <a:r>
              <a:rPr lang="en-GB" dirty="0" smtClean="0"/>
              <a:t>W_ _ _ _ _ _</a:t>
            </a:r>
            <a:endParaRPr lang="en-GB" dirty="0"/>
          </a:p>
        </p:txBody>
      </p:sp>
    </p:spTree>
    <p:extLst>
      <p:ext uri="{BB962C8B-B14F-4D97-AF65-F5344CB8AC3E}">
        <p14:creationId xmlns:p14="http://schemas.microsoft.com/office/powerpoint/2010/main" val="18513444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6428" y="3040373"/>
            <a:ext cx="3168352" cy="2376264"/>
          </a:xfrm>
          <a:prstGeom prst="rect">
            <a:avLst/>
          </a:prstGeom>
        </p:spPr>
      </p:pic>
      <p:sp>
        <p:nvSpPr>
          <p:cNvPr id="2" name="pole tekstowe 1"/>
          <p:cNvSpPr txBox="1"/>
          <p:nvPr/>
        </p:nvSpPr>
        <p:spPr>
          <a:xfrm>
            <a:off x="611560" y="5805264"/>
            <a:ext cx="7313220" cy="369332"/>
          </a:xfrm>
          <a:prstGeom prst="rect">
            <a:avLst/>
          </a:prstGeom>
          <a:noFill/>
        </p:spPr>
        <p:txBody>
          <a:bodyPr wrap="none" rtlCol="0">
            <a:spAutoFit/>
          </a:bodyPr>
          <a:lstStyle/>
          <a:p>
            <a:r>
              <a:rPr lang="en-GB" dirty="0"/>
              <a:t>a</a:t>
            </a:r>
            <a:r>
              <a:rPr lang="en-GB" dirty="0" smtClean="0"/>
              <a:t>bout battles, prisoners of war, military operations or daily life in wartime</a:t>
            </a:r>
            <a:endParaRPr lang="en-GB" dirty="0"/>
          </a:p>
        </p:txBody>
      </p:sp>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1567353"/>
            <a:ext cx="2592288" cy="3839978"/>
          </a:xfrm>
          <a:prstGeom prst="rect">
            <a:avLst/>
          </a:prstGeom>
        </p:spPr>
      </p:pic>
      <p:sp>
        <p:nvSpPr>
          <p:cNvPr id="5" name="Tytuł 4"/>
          <p:cNvSpPr>
            <a:spLocks noGrp="1"/>
          </p:cNvSpPr>
          <p:nvPr>
            <p:ph type="title"/>
          </p:nvPr>
        </p:nvSpPr>
        <p:spPr/>
        <p:txBody>
          <a:bodyPr/>
          <a:lstStyle/>
          <a:p>
            <a:r>
              <a:rPr lang="en-GB" dirty="0" smtClean="0"/>
              <a:t>W_ _  film</a:t>
            </a:r>
            <a:endParaRPr lang="en-GB" dirty="0"/>
          </a:p>
        </p:txBody>
      </p:sp>
    </p:spTree>
    <p:extLst>
      <p:ext uri="{BB962C8B-B14F-4D97-AF65-F5344CB8AC3E}">
        <p14:creationId xmlns:p14="http://schemas.microsoft.com/office/powerpoint/2010/main" val="15819882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2003840"/>
            <a:ext cx="2304256" cy="3423151"/>
          </a:xfrm>
          <a:prstGeom prst="rect">
            <a:avLst/>
          </a:prstGeom>
        </p:spPr>
      </p:pic>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2204864"/>
            <a:ext cx="3433563" cy="3195696"/>
          </a:xfrm>
          <a:prstGeom prst="rect">
            <a:avLst/>
          </a:prstGeom>
        </p:spPr>
      </p:pic>
      <p:sp>
        <p:nvSpPr>
          <p:cNvPr id="4" name="pole tekstowe 3"/>
          <p:cNvSpPr txBox="1"/>
          <p:nvPr/>
        </p:nvSpPr>
        <p:spPr>
          <a:xfrm>
            <a:off x="611560" y="5810799"/>
            <a:ext cx="7388561" cy="461665"/>
          </a:xfrm>
          <a:prstGeom prst="rect">
            <a:avLst/>
          </a:prstGeom>
          <a:noFill/>
        </p:spPr>
        <p:txBody>
          <a:bodyPr wrap="none" rtlCol="0">
            <a:spAutoFit/>
          </a:bodyPr>
          <a:lstStyle/>
          <a:p>
            <a:r>
              <a:rPr lang="en-GB" sz="2400" dirty="0"/>
              <a:t>f</a:t>
            </a:r>
            <a:r>
              <a:rPr lang="en-GB" sz="2400" dirty="0" smtClean="0"/>
              <a:t>unny with lots of jokes…it makes you laugh…</a:t>
            </a:r>
            <a:r>
              <a:rPr lang="en-GB" sz="2400" b="1" dirty="0" smtClean="0">
                <a:solidFill>
                  <a:srgbClr val="0070C0"/>
                </a:solidFill>
              </a:rPr>
              <a:t>hilarious</a:t>
            </a:r>
            <a:endParaRPr lang="en-GB" sz="2400" b="1" dirty="0">
              <a:solidFill>
                <a:srgbClr val="0070C0"/>
              </a:solidFill>
            </a:endParaRPr>
          </a:p>
        </p:txBody>
      </p:sp>
      <p:sp>
        <p:nvSpPr>
          <p:cNvPr id="5" name="Tytuł 4"/>
          <p:cNvSpPr>
            <a:spLocks noGrp="1"/>
          </p:cNvSpPr>
          <p:nvPr>
            <p:ph type="title"/>
          </p:nvPr>
        </p:nvSpPr>
        <p:spPr/>
        <p:txBody>
          <a:bodyPr/>
          <a:lstStyle/>
          <a:p>
            <a:r>
              <a:rPr lang="en-GB" dirty="0" smtClean="0"/>
              <a:t>C _ _ _ _ _</a:t>
            </a:r>
            <a:endParaRPr lang="en-GB" dirty="0"/>
          </a:p>
        </p:txBody>
      </p:sp>
    </p:spTree>
    <p:extLst>
      <p:ext uri="{BB962C8B-B14F-4D97-AF65-F5344CB8AC3E}">
        <p14:creationId xmlns:p14="http://schemas.microsoft.com/office/powerpoint/2010/main" val="518035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5" y="2348880"/>
            <a:ext cx="2448273" cy="3629515"/>
          </a:xfrm>
          <a:prstGeom prst="rect">
            <a:avLst/>
          </a:prstGeom>
        </p:spPr>
      </p:pic>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1354" y="2996952"/>
            <a:ext cx="3656137" cy="2564753"/>
          </a:xfrm>
          <a:prstGeom prst="rect">
            <a:avLst/>
          </a:prstGeom>
        </p:spPr>
      </p:pic>
      <p:sp>
        <p:nvSpPr>
          <p:cNvPr id="4" name="pole tekstowe 3"/>
          <p:cNvSpPr txBox="1"/>
          <p:nvPr/>
        </p:nvSpPr>
        <p:spPr>
          <a:xfrm>
            <a:off x="827584" y="6093296"/>
            <a:ext cx="4273927" cy="646331"/>
          </a:xfrm>
          <a:prstGeom prst="rect">
            <a:avLst/>
          </a:prstGeom>
          <a:noFill/>
        </p:spPr>
        <p:txBody>
          <a:bodyPr wrap="none" rtlCol="0">
            <a:spAutoFit/>
          </a:bodyPr>
          <a:lstStyle/>
          <a:p>
            <a:r>
              <a:rPr lang="en-GB" dirty="0" smtClean="0"/>
              <a:t>Action, drama – genres overlap!</a:t>
            </a:r>
          </a:p>
          <a:p>
            <a:r>
              <a:rPr lang="en-GB" dirty="0" smtClean="0"/>
              <a:t>sometimes intense, not light or relaxing…</a:t>
            </a:r>
            <a:endParaRPr lang="en-GB" dirty="0"/>
          </a:p>
        </p:txBody>
      </p:sp>
      <p:sp>
        <p:nvSpPr>
          <p:cNvPr id="5" name="Tytuł 4"/>
          <p:cNvSpPr>
            <a:spLocks noGrp="1"/>
          </p:cNvSpPr>
          <p:nvPr>
            <p:ph type="title"/>
          </p:nvPr>
        </p:nvSpPr>
        <p:spPr/>
        <p:txBody>
          <a:bodyPr/>
          <a:lstStyle/>
          <a:p>
            <a:r>
              <a:rPr lang="en-GB" dirty="0" err="1" smtClean="0"/>
              <a:t>Th</a:t>
            </a:r>
            <a:r>
              <a:rPr lang="en-GB" dirty="0" smtClean="0"/>
              <a:t>_ _ _ _ _ / Mystery / Suspense</a:t>
            </a:r>
            <a:endParaRPr lang="en-GB" dirty="0"/>
          </a:p>
        </p:txBody>
      </p:sp>
      <p:sp>
        <p:nvSpPr>
          <p:cNvPr id="6" name="pole tekstowe 5"/>
          <p:cNvSpPr txBox="1"/>
          <p:nvPr/>
        </p:nvSpPr>
        <p:spPr>
          <a:xfrm>
            <a:off x="4932040" y="5877272"/>
            <a:ext cx="4011034" cy="369332"/>
          </a:xfrm>
          <a:prstGeom prst="rect">
            <a:avLst/>
          </a:prstGeom>
          <a:noFill/>
        </p:spPr>
        <p:txBody>
          <a:bodyPr wrap="none" rtlCol="0">
            <a:spAutoFit/>
          </a:bodyPr>
          <a:lstStyle/>
          <a:p>
            <a:r>
              <a:rPr lang="en-GB" dirty="0" smtClean="0"/>
              <a:t>Psychological thriller, suspense, drama.</a:t>
            </a:r>
            <a:endParaRPr lang="en-GB" dirty="0"/>
          </a:p>
        </p:txBody>
      </p:sp>
    </p:spTree>
    <p:extLst>
      <p:ext uri="{BB962C8B-B14F-4D97-AF65-F5344CB8AC3E}">
        <p14:creationId xmlns:p14="http://schemas.microsoft.com/office/powerpoint/2010/main" val="22382779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2149982"/>
            <a:ext cx="2448272" cy="3826300"/>
          </a:xfrm>
          <a:prstGeom prst="rect">
            <a:avLst/>
          </a:prstGeom>
        </p:spPr>
      </p:pic>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2690345"/>
            <a:ext cx="3312368" cy="3312368"/>
          </a:xfrm>
          <a:prstGeom prst="rect">
            <a:avLst/>
          </a:prstGeom>
        </p:spPr>
      </p:pic>
      <p:sp>
        <p:nvSpPr>
          <p:cNvPr id="4" name="pole tekstowe 3"/>
          <p:cNvSpPr txBox="1"/>
          <p:nvPr/>
        </p:nvSpPr>
        <p:spPr>
          <a:xfrm>
            <a:off x="467544" y="6002713"/>
            <a:ext cx="8411277" cy="461665"/>
          </a:xfrm>
          <a:prstGeom prst="rect">
            <a:avLst/>
          </a:prstGeom>
          <a:noFill/>
        </p:spPr>
        <p:txBody>
          <a:bodyPr wrap="none" rtlCol="0">
            <a:spAutoFit/>
          </a:bodyPr>
          <a:lstStyle/>
          <a:p>
            <a:r>
              <a:rPr lang="en-GB" sz="2400" dirty="0" smtClean="0"/>
              <a:t>have exciting car chases and fights, gunfights, exploding cars…</a:t>
            </a:r>
            <a:endParaRPr lang="en-GB" sz="2400" dirty="0"/>
          </a:p>
        </p:txBody>
      </p:sp>
      <p:sp>
        <p:nvSpPr>
          <p:cNvPr id="5" name="Tytuł 4"/>
          <p:cNvSpPr>
            <a:spLocks noGrp="1"/>
          </p:cNvSpPr>
          <p:nvPr>
            <p:ph type="title"/>
          </p:nvPr>
        </p:nvSpPr>
        <p:spPr/>
        <p:txBody>
          <a:bodyPr/>
          <a:lstStyle/>
          <a:p>
            <a:r>
              <a:rPr lang="en-GB" dirty="0" smtClean="0"/>
              <a:t>A_ _ _ _ _ film</a:t>
            </a:r>
            <a:endParaRPr lang="en-GB" dirty="0"/>
          </a:p>
        </p:txBody>
      </p:sp>
    </p:spTree>
    <p:extLst>
      <p:ext uri="{BB962C8B-B14F-4D97-AF65-F5344CB8AC3E}">
        <p14:creationId xmlns:p14="http://schemas.microsoft.com/office/powerpoint/2010/main" val="11014268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2" y="2694821"/>
            <a:ext cx="5112568" cy="2870780"/>
          </a:xfrm>
          <a:prstGeom prst="rect">
            <a:avLst/>
          </a:prstGeom>
        </p:spPr>
      </p:pic>
      <p:sp>
        <p:nvSpPr>
          <p:cNvPr id="2" name="pole tekstowe 1"/>
          <p:cNvSpPr txBox="1"/>
          <p:nvPr/>
        </p:nvSpPr>
        <p:spPr>
          <a:xfrm>
            <a:off x="476714" y="5764614"/>
            <a:ext cx="8210902" cy="369332"/>
          </a:xfrm>
          <a:prstGeom prst="rect">
            <a:avLst/>
          </a:prstGeom>
          <a:noFill/>
        </p:spPr>
        <p:txBody>
          <a:bodyPr wrap="none" rtlCol="0">
            <a:spAutoFit/>
          </a:bodyPr>
          <a:lstStyle/>
          <a:p>
            <a:r>
              <a:rPr lang="en-GB" dirty="0"/>
              <a:t>a</a:t>
            </a:r>
            <a:r>
              <a:rPr lang="en-GB" dirty="0" smtClean="0"/>
              <a:t>bout magic</a:t>
            </a:r>
            <a:r>
              <a:rPr lang="en-GB" dirty="0"/>
              <a:t>, supernatural events, make-believe creatures, or exotic fantasy worlds</a:t>
            </a:r>
          </a:p>
        </p:txBody>
      </p:sp>
      <p:pic>
        <p:nvPicPr>
          <p:cNvPr id="6" name="Obraz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44" y="1980754"/>
            <a:ext cx="2350326" cy="3567459"/>
          </a:xfrm>
          <a:prstGeom prst="rect">
            <a:avLst/>
          </a:prstGeom>
        </p:spPr>
      </p:pic>
      <p:sp>
        <p:nvSpPr>
          <p:cNvPr id="4" name="Tytuł 3"/>
          <p:cNvSpPr>
            <a:spLocks noGrp="1"/>
          </p:cNvSpPr>
          <p:nvPr>
            <p:ph type="title"/>
          </p:nvPr>
        </p:nvSpPr>
        <p:spPr/>
        <p:txBody>
          <a:bodyPr/>
          <a:lstStyle/>
          <a:p>
            <a:r>
              <a:rPr lang="en-GB" dirty="0" smtClean="0"/>
              <a:t>F_ _ _ _ _ _</a:t>
            </a:r>
            <a:endParaRPr lang="en-GB" dirty="0"/>
          </a:p>
        </p:txBody>
      </p:sp>
    </p:spTree>
    <p:extLst>
      <p:ext uri="{BB962C8B-B14F-4D97-AF65-F5344CB8AC3E}">
        <p14:creationId xmlns:p14="http://schemas.microsoft.com/office/powerpoint/2010/main" val="26974243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256109" y="5441448"/>
            <a:ext cx="8698215" cy="646331"/>
          </a:xfrm>
          <a:prstGeom prst="rect">
            <a:avLst/>
          </a:prstGeom>
          <a:noFill/>
        </p:spPr>
        <p:txBody>
          <a:bodyPr wrap="none" rtlCol="0">
            <a:spAutoFit/>
          </a:bodyPr>
          <a:lstStyle/>
          <a:p>
            <a:r>
              <a:rPr lang="en-GB" dirty="0"/>
              <a:t>playing on the audience's </a:t>
            </a:r>
            <a:r>
              <a:rPr lang="en-GB" dirty="0" smtClean="0"/>
              <a:t>hidden fears, viewer's nightmares and terror </a:t>
            </a:r>
            <a:r>
              <a:rPr lang="en-GB" dirty="0"/>
              <a:t>of the </a:t>
            </a:r>
            <a:r>
              <a:rPr lang="en-GB" dirty="0" smtClean="0"/>
              <a:t>unknown.</a:t>
            </a:r>
          </a:p>
          <a:p>
            <a:r>
              <a:rPr lang="en-GB" dirty="0" smtClean="0"/>
              <a:t>Include: ghosts, vampires, werewolves, demons, monsters, cannibals and serial killers.</a:t>
            </a:r>
            <a:endParaRPr lang="en-GB" dirty="0"/>
          </a:p>
        </p:txBody>
      </p:sp>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928360"/>
            <a:ext cx="2202004" cy="2988434"/>
          </a:xfrm>
          <a:prstGeom prst="rect">
            <a:avLst/>
          </a:prstGeom>
        </p:spPr>
      </p:pic>
      <p:pic>
        <p:nvPicPr>
          <p:cNvPr id="6" name="Obraz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3888" y="2132856"/>
            <a:ext cx="4956043" cy="2787774"/>
          </a:xfrm>
          <a:prstGeom prst="rect">
            <a:avLst/>
          </a:prstGeom>
        </p:spPr>
      </p:pic>
    </p:spTree>
    <p:extLst>
      <p:ext uri="{BB962C8B-B14F-4D97-AF65-F5344CB8AC3E}">
        <p14:creationId xmlns:p14="http://schemas.microsoft.com/office/powerpoint/2010/main" val="34449938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602798"/>
            <a:ext cx="2897266" cy="2317814"/>
          </a:xfrm>
          <a:prstGeom prst="rect">
            <a:avLst/>
          </a:prstGeom>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4147" y="3538023"/>
            <a:ext cx="2746772" cy="2060079"/>
          </a:xfrm>
          <a:prstGeom prst="rect">
            <a:avLst/>
          </a:prstGeom>
        </p:spPr>
      </p:pic>
      <p:pic>
        <p:nvPicPr>
          <p:cNvPr id="6" name="Obraz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1640" y="1369774"/>
            <a:ext cx="2831263" cy="1887509"/>
          </a:xfrm>
          <a:prstGeom prst="rect">
            <a:avLst/>
          </a:prstGeom>
        </p:spPr>
      </p:pic>
      <p:sp>
        <p:nvSpPr>
          <p:cNvPr id="3" name="pole tekstowe 2"/>
          <p:cNvSpPr txBox="1"/>
          <p:nvPr/>
        </p:nvSpPr>
        <p:spPr>
          <a:xfrm>
            <a:off x="889124" y="5884542"/>
            <a:ext cx="7016664" cy="369332"/>
          </a:xfrm>
          <a:prstGeom prst="rect">
            <a:avLst/>
          </a:prstGeom>
          <a:noFill/>
        </p:spPr>
        <p:txBody>
          <a:bodyPr wrap="none" rtlCol="0">
            <a:spAutoFit/>
          </a:bodyPr>
          <a:lstStyle/>
          <a:p>
            <a:r>
              <a:rPr lang="en-GB" dirty="0"/>
              <a:t>a film or a radio or television programme giving facts about something</a:t>
            </a:r>
          </a:p>
        </p:txBody>
      </p:sp>
    </p:spTree>
    <p:extLst>
      <p:ext uri="{BB962C8B-B14F-4D97-AF65-F5344CB8AC3E}">
        <p14:creationId xmlns:p14="http://schemas.microsoft.com/office/powerpoint/2010/main" val="20302739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87" y="2134332"/>
            <a:ext cx="5248249" cy="3936187"/>
          </a:xfrm>
          <a:prstGeom prst="rect">
            <a:avLst/>
          </a:prstGeom>
        </p:spPr>
      </p:pic>
      <p:sp>
        <p:nvSpPr>
          <p:cNvPr id="3" name="pole tekstowe 2"/>
          <p:cNvSpPr txBox="1"/>
          <p:nvPr/>
        </p:nvSpPr>
        <p:spPr>
          <a:xfrm>
            <a:off x="4427984" y="6083095"/>
            <a:ext cx="4317207" cy="523220"/>
          </a:xfrm>
          <a:prstGeom prst="rect">
            <a:avLst/>
          </a:prstGeom>
          <a:noFill/>
        </p:spPr>
        <p:txBody>
          <a:bodyPr wrap="none" rtlCol="0">
            <a:spAutoFit/>
          </a:bodyPr>
          <a:lstStyle/>
          <a:p>
            <a:r>
              <a:rPr lang="en-GB" sz="2800" dirty="0"/>
              <a:t>a</a:t>
            </a:r>
            <a:r>
              <a:rPr lang="en-GB" sz="2800" dirty="0" smtClean="0"/>
              <a:t>bout people in the past…</a:t>
            </a:r>
            <a:endParaRPr lang="en-GB" sz="2800" dirty="0"/>
          </a:p>
        </p:txBody>
      </p:sp>
      <p:sp>
        <p:nvSpPr>
          <p:cNvPr id="4" name="Tytuł 3"/>
          <p:cNvSpPr>
            <a:spLocks noGrp="1"/>
          </p:cNvSpPr>
          <p:nvPr>
            <p:ph type="title"/>
          </p:nvPr>
        </p:nvSpPr>
        <p:spPr/>
        <p:txBody>
          <a:bodyPr>
            <a:normAutofit/>
          </a:bodyPr>
          <a:lstStyle/>
          <a:p>
            <a:r>
              <a:rPr lang="en-GB" sz="3800" dirty="0"/>
              <a:t>h</a:t>
            </a:r>
            <a:r>
              <a:rPr lang="en-GB" sz="3800" dirty="0" smtClean="0"/>
              <a:t>_ _ _ _ _ _ </a:t>
            </a:r>
            <a:r>
              <a:rPr lang="en-GB" sz="3800" dirty="0" err="1" smtClean="0"/>
              <a:t>cal</a:t>
            </a:r>
            <a:r>
              <a:rPr lang="en-GB" sz="3800" dirty="0" smtClean="0"/>
              <a:t> drama / costume drama</a:t>
            </a:r>
            <a:endParaRPr lang="en-GB" sz="3800" dirty="0"/>
          </a:p>
        </p:txBody>
      </p:sp>
    </p:spTree>
    <p:extLst>
      <p:ext uri="{BB962C8B-B14F-4D97-AF65-F5344CB8AC3E}">
        <p14:creationId xmlns:p14="http://schemas.microsoft.com/office/powerpoint/2010/main" val="27879479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2780928"/>
            <a:ext cx="4038441" cy="2711946"/>
          </a:xfrm>
        </p:spPr>
      </p:pic>
      <p:sp>
        <p:nvSpPr>
          <p:cNvPr id="3" name="Tytuł 2"/>
          <p:cNvSpPr>
            <a:spLocks noGrp="1"/>
          </p:cNvSpPr>
          <p:nvPr>
            <p:ph type="title"/>
          </p:nvPr>
        </p:nvSpPr>
        <p:spPr/>
        <p:txBody>
          <a:bodyPr/>
          <a:lstStyle/>
          <a:p>
            <a:r>
              <a:rPr lang="en-GB" dirty="0" smtClean="0"/>
              <a:t>Martial arts movie</a:t>
            </a:r>
            <a:endParaRPr lang="en-GB" dirty="0"/>
          </a:p>
        </p:txBody>
      </p:sp>
    </p:spTree>
    <p:extLst>
      <p:ext uri="{BB962C8B-B14F-4D97-AF65-F5344CB8AC3E}">
        <p14:creationId xmlns:p14="http://schemas.microsoft.com/office/powerpoint/2010/main" val="9172308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5" y="2132856"/>
            <a:ext cx="2461172" cy="3556606"/>
          </a:xfrm>
          <a:prstGeom prst="rect">
            <a:avLst/>
          </a:prstGeom>
        </p:spPr>
      </p:pic>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007065"/>
            <a:ext cx="2625506" cy="3821842"/>
          </a:xfrm>
          <a:prstGeom prst="rect">
            <a:avLst/>
          </a:prstGeom>
        </p:spPr>
      </p:pic>
      <p:sp>
        <p:nvSpPr>
          <p:cNvPr id="4" name="pole tekstowe 3"/>
          <p:cNvSpPr txBox="1"/>
          <p:nvPr/>
        </p:nvSpPr>
        <p:spPr>
          <a:xfrm>
            <a:off x="1553848" y="5972998"/>
            <a:ext cx="5282215" cy="523220"/>
          </a:xfrm>
          <a:prstGeom prst="rect">
            <a:avLst/>
          </a:prstGeom>
          <a:noFill/>
        </p:spPr>
        <p:txBody>
          <a:bodyPr wrap="none" rtlCol="0">
            <a:spAutoFit/>
          </a:bodyPr>
          <a:lstStyle/>
          <a:p>
            <a:r>
              <a:rPr lang="en-GB" sz="2800" dirty="0" smtClean="0"/>
              <a:t>Love stories that are also funny…</a:t>
            </a:r>
            <a:endParaRPr lang="en-GB" sz="2800" dirty="0"/>
          </a:p>
        </p:txBody>
      </p:sp>
    </p:spTree>
    <p:extLst>
      <p:ext uri="{BB962C8B-B14F-4D97-AF65-F5344CB8AC3E}">
        <p14:creationId xmlns:p14="http://schemas.microsoft.com/office/powerpoint/2010/main" val="133142300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9752" y="2708920"/>
            <a:ext cx="4671709" cy="2959973"/>
          </a:xfrm>
        </p:spPr>
      </p:pic>
      <p:sp>
        <p:nvSpPr>
          <p:cNvPr id="2" name="Tytuł 1"/>
          <p:cNvSpPr>
            <a:spLocks noGrp="1"/>
          </p:cNvSpPr>
          <p:nvPr>
            <p:ph type="title"/>
          </p:nvPr>
        </p:nvSpPr>
        <p:spPr/>
        <p:txBody>
          <a:bodyPr/>
          <a:lstStyle/>
          <a:p>
            <a:r>
              <a:rPr lang="en-GB" dirty="0" smtClean="0"/>
              <a:t>_ _ _ _ - opera</a:t>
            </a:r>
            <a:endParaRPr lang="en-GB" dirty="0"/>
          </a:p>
        </p:txBody>
      </p:sp>
      <p:sp>
        <p:nvSpPr>
          <p:cNvPr id="3" name="pole tekstowe 2"/>
          <p:cNvSpPr txBox="1"/>
          <p:nvPr/>
        </p:nvSpPr>
        <p:spPr>
          <a:xfrm>
            <a:off x="323528" y="5786952"/>
            <a:ext cx="8587607" cy="369332"/>
          </a:xfrm>
          <a:prstGeom prst="rect">
            <a:avLst/>
          </a:prstGeom>
          <a:noFill/>
        </p:spPr>
        <p:txBody>
          <a:bodyPr wrap="none" rtlCol="0">
            <a:spAutoFit/>
          </a:bodyPr>
          <a:lstStyle/>
          <a:p>
            <a:r>
              <a:rPr lang="en-GB" dirty="0"/>
              <a:t>a story about the lives and problems of </a:t>
            </a:r>
            <a:r>
              <a:rPr lang="en-GB" dirty="0" smtClean="0"/>
              <a:t>a group of people </a:t>
            </a:r>
            <a:r>
              <a:rPr lang="en-GB" dirty="0"/>
              <a:t>which is broadcast every day</a:t>
            </a:r>
          </a:p>
        </p:txBody>
      </p:sp>
    </p:spTree>
    <p:extLst>
      <p:ext uri="{BB962C8B-B14F-4D97-AF65-F5344CB8AC3E}">
        <p14:creationId xmlns:p14="http://schemas.microsoft.com/office/powerpoint/2010/main" val="10868579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d</a:t>
            </a:r>
            <a:r>
              <a:rPr lang="en-GB" dirty="0" smtClean="0"/>
              <a:t>is_ _ _ _ _ film</a:t>
            </a:r>
            <a:endParaRPr lang="en-GB"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740" y="2697021"/>
            <a:ext cx="4759920" cy="2929182"/>
          </a:xfrm>
          <a:prstGeom prst="rect">
            <a:avLst/>
          </a:prstGeom>
        </p:spPr>
      </p:pic>
      <p:sp>
        <p:nvSpPr>
          <p:cNvPr id="6" name="pole tekstowe 5"/>
          <p:cNvSpPr txBox="1"/>
          <p:nvPr/>
        </p:nvSpPr>
        <p:spPr>
          <a:xfrm>
            <a:off x="209877" y="5877271"/>
            <a:ext cx="8914620" cy="646331"/>
          </a:xfrm>
          <a:prstGeom prst="rect">
            <a:avLst/>
          </a:prstGeom>
          <a:noFill/>
        </p:spPr>
        <p:txBody>
          <a:bodyPr wrap="none" rtlCol="0">
            <a:spAutoFit/>
          </a:bodyPr>
          <a:lstStyle/>
          <a:p>
            <a:r>
              <a:rPr lang="en-GB" dirty="0" smtClean="0"/>
              <a:t>Include earthquakes, asteroid collisions, accidents </a:t>
            </a:r>
            <a:r>
              <a:rPr lang="en-GB" dirty="0"/>
              <a:t>such </a:t>
            </a:r>
            <a:r>
              <a:rPr lang="en-GB" dirty="0" smtClean="0"/>
              <a:t>as shipwrecks or airplane crashes, </a:t>
            </a:r>
          </a:p>
          <a:p>
            <a:r>
              <a:rPr lang="en-GB" dirty="0" smtClean="0"/>
              <a:t>or </a:t>
            </a:r>
            <a:r>
              <a:rPr lang="en-GB" dirty="0"/>
              <a:t>calamities like worldwide </a:t>
            </a:r>
            <a:r>
              <a:rPr lang="en-GB" dirty="0" smtClean="0"/>
              <a:t>disease pandemics.</a:t>
            </a:r>
            <a:endParaRPr lang="en-GB" dirty="0"/>
          </a:p>
        </p:txBody>
      </p:sp>
      <p:pic>
        <p:nvPicPr>
          <p:cNvPr id="7" name="Obraz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088" y="3140968"/>
            <a:ext cx="3354011" cy="2451327"/>
          </a:xfrm>
          <a:prstGeom prst="rect">
            <a:avLst/>
          </a:prstGeom>
        </p:spPr>
      </p:pic>
    </p:spTree>
    <p:extLst>
      <p:ext uri="{BB962C8B-B14F-4D97-AF65-F5344CB8AC3E}">
        <p14:creationId xmlns:p14="http://schemas.microsoft.com/office/powerpoint/2010/main" val="22321400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_ _ _com</a:t>
            </a:r>
            <a:endParaRPr lang="en-GB" dirty="0"/>
          </a:p>
        </p:txBody>
      </p:sp>
      <p:sp>
        <p:nvSpPr>
          <p:cNvPr id="3" name="pole tekstowe 2"/>
          <p:cNvSpPr txBox="1"/>
          <p:nvPr/>
        </p:nvSpPr>
        <p:spPr>
          <a:xfrm>
            <a:off x="683568" y="5795972"/>
            <a:ext cx="5521063" cy="369332"/>
          </a:xfrm>
          <a:prstGeom prst="rect">
            <a:avLst/>
          </a:prstGeom>
          <a:noFill/>
        </p:spPr>
        <p:txBody>
          <a:bodyPr wrap="none" rtlCol="0">
            <a:spAutoFit/>
          </a:bodyPr>
          <a:lstStyle/>
          <a:p>
            <a:r>
              <a:rPr lang="en-GB" dirty="0" smtClean="0"/>
              <a:t>Characters are sharing the same home or workplace …</a:t>
            </a:r>
            <a:endParaRPr lang="en-GB" dirty="0"/>
          </a:p>
        </p:txBody>
      </p:sp>
      <p:sp>
        <p:nvSpPr>
          <p:cNvPr id="5" name="pole tekstowe 4"/>
          <p:cNvSpPr txBox="1"/>
          <p:nvPr/>
        </p:nvSpPr>
        <p:spPr>
          <a:xfrm>
            <a:off x="5868144" y="3501008"/>
            <a:ext cx="2090637" cy="646331"/>
          </a:xfrm>
          <a:prstGeom prst="rect">
            <a:avLst/>
          </a:prstGeom>
          <a:noFill/>
        </p:spPr>
        <p:txBody>
          <a:bodyPr wrap="none" rtlCol="0">
            <a:spAutoFit/>
          </a:bodyPr>
          <a:lstStyle/>
          <a:p>
            <a:r>
              <a:rPr lang="en-GB" dirty="0"/>
              <a:t>a</a:t>
            </a:r>
            <a:r>
              <a:rPr lang="en-GB" dirty="0" smtClean="0"/>
              <a:t> live audience</a:t>
            </a:r>
          </a:p>
          <a:p>
            <a:r>
              <a:rPr lang="en-GB" dirty="0"/>
              <a:t>a</a:t>
            </a:r>
            <a:r>
              <a:rPr lang="en-GB" dirty="0" smtClean="0"/>
              <a:t> studio laugh track</a:t>
            </a:r>
            <a:endParaRPr lang="en-GB" dirty="0"/>
          </a:p>
        </p:txBody>
      </p:sp>
      <p:pic>
        <p:nvPicPr>
          <p:cNvPr id="7" name="Symbol zastępczy zawartości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2817836"/>
            <a:ext cx="4087865" cy="2659005"/>
          </a:xfrm>
        </p:spPr>
      </p:pic>
    </p:spTree>
    <p:extLst>
      <p:ext uri="{BB962C8B-B14F-4D97-AF65-F5344CB8AC3E}">
        <p14:creationId xmlns:p14="http://schemas.microsoft.com/office/powerpoint/2010/main" val="2025374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744013"/>
            <a:ext cx="4824536" cy="3859628"/>
          </a:xfrm>
          <a:prstGeom prst="rect">
            <a:avLst/>
          </a:prstGeom>
        </p:spPr>
      </p:pic>
      <p:sp>
        <p:nvSpPr>
          <p:cNvPr id="3" name="pole tekstowe 2"/>
          <p:cNvSpPr txBox="1"/>
          <p:nvPr/>
        </p:nvSpPr>
        <p:spPr>
          <a:xfrm>
            <a:off x="539552" y="5854342"/>
            <a:ext cx="3265638" cy="369332"/>
          </a:xfrm>
          <a:prstGeom prst="rect">
            <a:avLst/>
          </a:prstGeom>
          <a:noFill/>
        </p:spPr>
        <p:txBody>
          <a:bodyPr wrap="none" rtlCol="0">
            <a:spAutoFit/>
          </a:bodyPr>
          <a:lstStyle/>
          <a:p>
            <a:r>
              <a:rPr lang="en-GB" dirty="0"/>
              <a:t>w</a:t>
            </a:r>
            <a:r>
              <a:rPr lang="en-GB" dirty="0" smtClean="0"/>
              <a:t>ith lots of singing and dancing</a:t>
            </a:r>
            <a:endParaRPr lang="en-GB" dirty="0"/>
          </a:p>
        </p:txBody>
      </p:sp>
    </p:spTree>
    <p:extLst>
      <p:ext uri="{BB962C8B-B14F-4D97-AF65-F5344CB8AC3E}">
        <p14:creationId xmlns:p14="http://schemas.microsoft.com/office/powerpoint/2010/main" val="2564720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10" y="2132856"/>
            <a:ext cx="4598037" cy="2963915"/>
          </a:xfrm>
          <a:prstGeom prst="rect">
            <a:avLst/>
          </a:prstGeom>
        </p:spPr>
      </p:pic>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8144" y="3953567"/>
            <a:ext cx="2808312" cy="1465017"/>
          </a:xfrm>
          <a:prstGeom prst="rect">
            <a:avLst/>
          </a:prstGeom>
        </p:spPr>
      </p:pic>
      <p:sp>
        <p:nvSpPr>
          <p:cNvPr id="4" name="pole tekstowe 3"/>
          <p:cNvSpPr txBox="1"/>
          <p:nvPr/>
        </p:nvSpPr>
        <p:spPr>
          <a:xfrm>
            <a:off x="539552" y="5661248"/>
            <a:ext cx="6651180" cy="400110"/>
          </a:xfrm>
          <a:prstGeom prst="rect">
            <a:avLst/>
          </a:prstGeom>
          <a:noFill/>
        </p:spPr>
        <p:txBody>
          <a:bodyPr wrap="none" rtlCol="0">
            <a:spAutoFit/>
          </a:bodyPr>
          <a:lstStyle/>
          <a:p>
            <a:r>
              <a:rPr lang="en-GB" sz="2000" dirty="0"/>
              <a:t>o</a:t>
            </a:r>
            <a:r>
              <a:rPr lang="en-GB" sz="2000" dirty="0" smtClean="0"/>
              <a:t>ften about aliens from space, the future and space travel…</a:t>
            </a:r>
            <a:endParaRPr lang="en-GB" sz="2000" dirty="0"/>
          </a:p>
        </p:txBody>
      </p:sp>
    </p:spTree>
    <p:extLst>
      <p:ext uri="{BB962C8B-B14F-4D97-AF65-F5344CB8AC3E}">
        <p14:creationId xmlns:p14="http://schemas.microsoft.com/office/powerpoint/2010/main" val="22706058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556792"/>
            <a:ext cx="2826938" cy="4173630"/>
          </a:xfrm>
          <a:prstGeom prst="rect">
            <a:avLst/>
          </a:prstGeom>
        </p:spPr>
      </p:pic>
      <p:sp>
        <p:nvSpPr>
          <p:cNvPr id="3" name="pole tekstowe 2"/>
          <p:cNvSpPr txBox="1"/>
          <p:nvPr/>
        </p:nvSpPr>
        <p:spPr>
          <a:xfrm>
            <a:off x="539552" y="5908525"/>
            <a:ext cx="4855816" cy="461665"/>
          </a:xfrm>
          <a:prstGeom prst="rect">
            <a:avLst/>
          </a:prstGeom>
          <a:noFill/>
        </p:spPr>
        <p:txBody>
          <a:bodyPr wrap="none" rtlCol="0">
            <a:spAutoFit/>
          </a:bodyPr>
          <a:lstStyle/>
          <a:p>
            <a:r>
              <a:rPr lang="en-GB" sz="2400" dirty="0"/>
              <a:t>m</a:t>
            </a:r>
            <a:r>
              <a:rPr lang="en-GB" sz="2400" dirty="0" smtClean="0"/>
              <a:t>ade using animation techniques…</a:t>
            </a:r>
            <a:endParaRPr lang="en-GB" sz="2400" dirty="0"/>
          </a:p>
        </p:txBody>
      </p:sp>
    </p:spTree>
    <p:extLst>
      <p:ext uri="{BB962C8B-B14F-4D97-AF65-F5344CB8AC3E}">
        <p14:creationId xmlns:p14="http://schemas.microsoft.com/office/powerpoint/2010/main" val="20437931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826" y="2636912"/>
            <a:ext cx="4517330" cy="3053715"/>
          </a:xfrm>
          <a:prstGeom prst="rect">
            <a:avLst/>
          </a:prstGeom>
        </p:spPr>
      </p:pic>
      <p:sp>
        <p:nvSpPr>
          <p:cNvPr id="3" name="Tytuł 2"/>
          <p:cNvSpPr>
            <a:spLocks noGrp="1"/>
          </p:cNvSpPr>
          <p:nvPr>
            <p:ph type="title"/>
          </p:nvPr>
        </p:nvSpPr>
        <p:spPr/>
        <p:txBody>
          <a:bodyPr/>
          <a:lstStyle/>
          <a:p>
            <a:r>
              <a:rPr lang="en-GB" dirty="0"/>
              <a:t>a</a:t>
            </a:r>
            <a:r>
              <a:rPr lang="en-GB" dirty="0" smtClean="0"/>
              <a:t>nimated </a:t>
            </a:r>
            <a:r>
              <a:rPr lang="en-GB" b="1" dirty="0" smtClean="0"/>
              <a:t>fairy tale</a:t>
            </a:r>
            <a:endParaRPr lang="en-GB" b="1" dirty="0"/>
          </a:p>
        </p:txBody>
      </p:sp>
    </p:spTree>
    <p:extLst>
      <p:ext uri="{BB962C8B-B14F-4D97-AF65-F5344CB8AC3E}">
        <p14:creationId xmlns:p14="http://schemas.microsoft.com/office/powerpoint/2010/main" val="120594835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a</a:t>
            </a:r>
            <a:r>
              <a:rPr lang="en-GB" dirty="0" smtClean="0"/>
              <a:t>nimated cartoon</a:t>
            </a:r>
            <a:endParaRPr lang="en-GB"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636" y="3068960"/>
            <a:ext cx="3168352" cy="2598761"/>
          </a:xfrm>
          <a:prstGeom prst="rect">
            <a:avLst/>
          </a:prstGeom>
        </p:spPr>
      </p:pic>
      <p:pic>
        <p:nvPicPr>
          <p:cNvPr id="4" name="Obraz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6252" y="2829169"/>
            <a:ext cx="4104456" cy="3078342"/>
          </a:xfrm>
          <a:prstGeom prst="rect">
            <a:avLst/>
          </a:prstGeom>
        </p:spPr>
      </p:pic>
    </p:spTree>
    <p:extLst>
      <p:ext uri="{BB962C8B-B14F-4D97-AF65-F5344CB8AC3E}">
        <p14:creationId xmlns:p14="http://schemas.microsoft.com/office/powerpoint/2010/main" val="9258146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Chick-flick</a:t>
            </a:r>
            <a:endParaRPr lang="en-GB"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2420888"/>
            <a:ext cx="4861842" cy="3889474"/>
          </a:xfrm>
          <a:prstGeom prst="rect">
            <a:avLst/>
          </a:prstGeom>
        </p:spPr>
      </p:pic>
      <p:sp>
        <p:nvSpPr>
          <p:cNvPr id="4" name="pole tekstowe 3"/>
          <p:cNvSpPr txBox="1"/>
          <p:nvPr/>
        </p:nvSpPr>
        <p:spPr>
          <a:xfrm>
            <a:off x="5592897" y="2940331"/>
            <a:ext cx="3193503" cy="2677656"/>
          </a:xfrm>
          <a:prstGeom prst="rect">
            <a:avLst/>
          </a:prstGeom>
          <a:noFill/>
        </p:spPr>
        <p:txBody>
          <a:bodyPr wrap="none" rtlCol="0">
            <a:spAutoFit/>
          </a:bodyPr>
          <a:lstStyle/>
          <a:p>
            <a:r>
              <a:rPr lang="en-GB" sz="2400" dirty="0" smtClean="0"/>
              <a:t>Cheerleading</a:t>
            </a:r>
          </a:p>
          <a:p>
            <a:endParaRPr lang="en-GB" sz="2400" dirty="0" smtClean="0"/>
          </a:p>
          <a:p>
            <a:r>
              <a:rPr lang="en-GB" sz="2400" dirty="0" smtClean="0"/>
              <a:t>Girls fight over one guy</a:t>
            </a:r>
          </a:p>
          <a:p>
            <a:endParaRPr lang="en-GB" sz="2400" dirty="0" smtClean="0"/>
          </a:p>
          <a:p>
            <a:r>
              <a:rPr lang="en-GB" sz="2400" dirty="0" smtClean="0"/>
              <a:t>Unpopular  vs popular</a:t>
            </a:r>
          </a:p>
          <a:p>
            <a:endParaRPr lang="en-GB" sz="2400" dirty="0" smtClean="0"/>
          </a:p>
          <a:p>
            <a:r>
              <a:rPr lang="en-GB" sz="2400" dirty="0" smtClean="0"/>
              <a:t>Social conflicts</a:t>
            </a:r>
            <a:endParaRPr lang="en-GB" sz="2400" dirty="0"/>
          </a:p>
        </p:txBody>
      </p:sp>
    </p:spTree>
    <p:extLst>
      <p:ext uri="{BB962C8B-B14F-4D97-AF65-F5344CB8AC3E}">
        <p14:creationId xmlns:p14="http://schemas.microsoft.com/office/powerpoint/2010/main" val="41616648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88640"/>
            <a:ext cx="8860316" cy="6408711"/>
          </a:xfrm>
          <a:prstGeom prst="rect">
            <a:avLst/>
          </a:prstGeom>
        </p:spPr>
      </p:pic>
    </p:spTree>
    <p:extLst>
      <p:ext uri="{BB962C8B-B14F-4D97-AF65-F5344CB8AC3E}">
        <p14:creationId xmlns:p14="http://schemas.microsoft.com/office/powerpoint/2010/main" val="216417420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548680"/>
            <a:ext cx="8229600" cy="1143000"/>
          </a:xfrm>
        </p:spPr>
        <p:txBody>
          <a:bodyPr>
            <a:normAutofit fontScale="90000"/>
          </a:bodyPr>
          <a:lstStyle/>
          <a:p>
            <a:r>
              <a:rPr lang="en-GB" b="1" dirty="0" err="1"/>
              <a:t>Wordsearch</a:t>
            </a:r>
            <a:r>
              <a:rPr lang="en-GB" b="1" dirty="0"/>
              <a:t> – </a:t>
            </a:r>
            <a:r>
              <a:rPr lang="en-GB" b="1" dirty="0" smtClean="0"/>
              <a:t/>
            </a:r>
            <a:br>
              <a:rPr lang="en-GB" b="1" dirty="0" smtClean="0"/>
            </a:br>
            <a:r>
              <a:rPr lang="en-GB" b="1" dirty="0" smtClean="0"/>
              <a:t>How </a:t>
            </a:r>
            <a:r>
              <a:rPr lang="en-GB" b="1" dirty="0"/>
              <a:t>Many Film Genres?</a:t>
            </a:r>
            <a:br>
              <a:rPr lang="en-GB" b="1" dirty="0"/>
            </a:br>
            <a:endParaRPr lang="en-GB"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2444036"/>
            <a:ext cx="4752528" cy="4000965"/>
          </a:xfrm>
          <a:prstGeom prst="rect">
            <a:avLst/>
          </a:prstGeom>
        </p:spPr>
      </p:pic>
    </p:spTree>
    <p:extLst>
      <p:ext uri="{BB962C8B-B14F-4D97-AF65-F5344CB8AC3E}">
        <p14:creationId xmlns:p14="http://schemas.microsoft.com/office/powerpoint/2010/main" val="33281631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en-GB" b="1" dirty="0" smtClean="0">
                <a:solidFill>
                  <a:srgbClr val="C00000"/>
                </a:solidFill>
              </a:rPr>
              <a:t>Adjectives to describe films</a:t>
            </a:r>
            <a:endParaRPr lang="en-GB" b="1" dirty="0">
              <a:solidFill>
                <a:srgbClr val="C00000"/>
              </a:solidFill>
            </a:endParaRPr>
          </a:p>
        </p:txBody>
      </p:sp>
      <p:sp>
        <p:nvSpPr>
          <p:cNvPr id="3" name="Podtytuł 2"/>
          <p:cNvSpPr>
            <a:spLocks noGrp="1"/>
          </p:cNvSpPr>
          <p:nvPr>
            <p:ph type="subTitle" idx="1"/>
          </p:nvPr>
        </p:nvSpPr>
        <p:spPr/>
        <p:txBody>
          <a:bodyPr>
            <a:normAutofit/>
          </a:bodyPr>
          <a:lstStyle/>
          <a:p>
            <a:r>
              <a:rPr lang="en-GB" dirty="0" smtClean="0">
                <a:solidFill>
                  <a:srgbClr val="0070C0"/>
                </a:solidFill>
              </a:rPr>
              <a:t>Good review</a:t>
            </a:r>
          </a:p>
          <a:p>
            <a:r>
              <a:rPr lang="en-GB" dirty="0" smtClean="0">
                <a:solidFill>
                  <a:srgbClr val="0070C0"/>
                </a:solidFill>
              </a:rPr>
              <a:t>Bad review</a:t>
            </a:r>
          </a:p>
          <a:p>
            <a:r>
              <a:rPr lang="en-GB" b="1" dirty="0" smtClean="0">
                <a:solidFill>
                  <a:srgbClr val="C00000"/>
                </a:solidFill>
              </a:rPr>
              <a:t>I find </a:t>
            </a:r>
            <a:r>
              <a:rPr lang="en-GB" dirty="0" smtClean="0">
                <a:solidFill>
                  <a:srgbClr val="C00000"/>
                </a:solidFill>
              </a:rPr>
              <a:t>thrillers exciting.</a:t>
            </a:r>
          </a:p>
        </p:txBody>
      </p:sp>
    </p:spTree>
    <p:extLst>
      <p:ext uri="{BB962C8B-B14F-4D97-AF65-F5344CB8AC3E}">
        <p14:creationId xmlns:p14="http://schemas.microsoft.com/office/powerpoint/2010/main" val="23805789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b="1" dirty="0" smtClean="0">
                <a:solidFill>
                  <a:srgbClr val="660033"/>
                </a:solidFill>
              </a:rPr>
              <a:t>Not very</a:t>
            </a:r>
          </a:p>
          <a:p>
            <a:r>
              <a:rPr lang="en-GB" b="1" dirty="0" smtClean="0">
                <a:solidFill>
                  <a:srgbClr val="660033"/>
                </a:solidFill>
              </a:rPr>
              <a:t>Rather</a:t>
            </a:r>
          </a:p>
          <a:p>
            <a:r>
              <a:rPr lang="en-GB" b="1" dirty="0" smtClean="0">
                <a:solidFill>
                  <a:srgbClr val="660033"/>
                </a:solidFill>
              </a:rPr>
              <a:t>Quite</a:t>
            </a:r>
          </a:p>
          <a:p>
            <a:r>
              <a:rPr lang="en-GB" b="1" dirty="0" smtClean="0">
                <a:solidFill>
                  <a:srgbClr val="660033"/>
                </a:solidFill>
              </a:rPr>
              <a:t>A bit</a:t>
            </a:r>
          </a:p>
          <a:p>
            <a:r>
              <a:rPr lang="en-GB" b="1" dirty="0" smtClean="0">
                <a:solidFill>
                  <a:srgbClr val="660033"/>
                </a:solidFill>
              </a:rPr>
              <a:t>Really</a:t>
            </a:r>
          </a:p>
          <a:p>
            <a:r>
              <a:rPr lang="en-GB" b="1" dirty="0" smtClean="0">
                <a:solidFill>
                  <a:srgbClr val="660033"/>
                </a:solidFill>
              </a:rPr>
              <a:t>Incredibly</a:t>
            </a:r>
          </a:p>
          <a:p>
            <a:endParaRPr lang="en-GB" b="1" dirty="0">
              <a:solidFill>
                <a:srgbClr val="660033"/>
              </a:solidFill>
            </a:endParaRPr>
          </a:p>
          <a:p>
            <a:endParaRPr lang="en-GB" b="1" smtClean="0">
              <a:solidFill>
                <a:srgbClr val="660033"/>
              </a:solidFill>
            </a:endParaRPr>
          </a:p>
          <a:p>
            <a:endParaRPr lang="en-GB" b="1" dirty="0" smtClean="0">
              <a:solidFill>
                <a:srgbClr val="660033"/>
              </a:solidFill>
            </a:endParaRPr>
          </a:p>
          <a:p>
            <a:endParaRPr lang="en-GB" b="1" dirty="0">
              <a:solidFill>
                <a:srgbClr val="660033"/>
              </a:solidFill>
            </a:endParaRPr>
          </a:p>
        </p:txBody>
      </p:sp>
      <p:sp>
        <p:nvSpPr>
          <p:cNvPr id="3" name="Tytuł 2"/>
          <p:cNvSpPr>
            <a:spLocks noGrp="1"/>
          </p:cNvSpPr>
          <p:nvPr>
            <p:ph type="title"/>
          </p:nvPr>
        </p:nvSpPr>
        <p:spPr/>
        <p:txBody>
          <a:bodyPr/>
          <a:lstStyle/>
          <a:p>
            <a:r>
              <a:rPr lang="en-GB" dirty="0" smtClean="0"/>
              <a:t>Use modifiers</a:t>
            </a:r>
            <a:endParaRPr lang="en-GB" dirty="0"/>
          </a:p>
        </p:txBody>
      </p:sp>
    </p:spTree>
    <p:extLst>
      <p:ext uri="{BB962C8B-B14F-4D97-AF65-F5344CB8AC3E}">
        <p14:creationId xmlns:p14="http://schemas.microsoft.com/office/powerpoint/2010/main" val="41604946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92500" lnSpcReduction="10000"/>
          </a:bodyPr>
          <a:lstStyle/>
          <a:p>
            <a:pPr marL="0" indent="0">
              <a:buNone/>
            </a:pPr>
            <a:r>
              <a:rPr lang="en-GB" dirty="0" smtClean="0"/>
              <a:t>    STYLE:</a:t>
            </a:r>
          </a:p>
          <a:p>
            <a:r>
              <a:rPr lang="en-GB" dirty="0"/>
              <a:t>magical, </a:t>
            </a:r>
            <a:endParaRPr lang="en-GB" dirty="0" smtClean="0"/>
          </a:p>
          <a:p>
            <a:r>
              <a:rPr lang="en-GB" dirty="0">
                <a:solidFill>
                  <a:srgbClr val="FF0000"/>
                </a:solidFill>
              </a:rPr>
              <a:t>a</a:t>
            </a:r>
            <a:r>
              <a:rPr lang="en-GB" dirty="0" smtClean="0">
                <a:solidFill>
                  <a:srgbClr val="FF0000"/>
                </a:solidFill>
              </a:rPr>
              <a:t>ction-packed</a:t>
            </a:r>
            <a:r>
              <a:rPr lang="en-GB" dirty="0"/>
              <a:t>,</a:t>
            </a:r>
          </a:p>
          <a:p>
            <a:r>
              <a:rPr lang="en-GB" dirty="0" smtClean="0"/>
              <a:t>old-fashioned</a:t>
            </a:r>
            <a:r>
              <a:rPr lang="en-GB" dirty="0"/>
              <a:t>, </a:t>
            </a:r>
            <a:endParaRPr lang="en-GB" dirty="0" smtClean="0"/>
          </a:p>
          <a:p>
            <a:r>
              <a:rPr lang="en-GB" dirty="0" smtClean="0"/>
              <a:t>futuristic..</a:t>
            </a:r>
          </a:p>
          <a:p>
            <a:r>
              <a:rPr lang="en-GB" dirty="0"/>
              <a:t>u</a:t>
            </a:r>
            <a:r>
              <a:rPr lang="en-GB" dirty="0" smtClean="0"/>
              <a:t>noriginal</a:t>
            </a:r>
          </a:p>
          <a:p>
            <a:r>
              <a:rPr lang="en-GB" dirty="0"/>
              <a:t>i</a:t>
            </a:r>
            <a:r>
              <a:rPr lang="en-GB" dirty="0" smtClean="0"/>
              <a:t>nspiring</a:t>
            </a:r>
          </a:p>
          <a:p>
            <a:r>
              <a:rPr lang="en-GB" dirty="0"/>
              <a:t>a</a:t>
            </a:r>
            <a:r>
              <a:rPr lang="en-GB" dirty="0" smtClean="0"/>
              <a:t>musing</a:t>
            </a:r>
          </a:p>
          <a:p>
            <a:r>
              <a:rPr lang="en-GB" dirty="0">
                <a:solidFill>
                  <a:srgbClr val="FF0000"/>
                </a:solidFill>
              </a:rPr>
              <a:t>a</a:t>
            </a:r>
            <a:r>
              <a:rPr lang="en-GB" dirty="0" smtClean="0">
                <a:solidFill>
                  <a:srgbClr val="FF0000"/>
                </a:solidFill>
              </a:rPr>
              <a:t>ward-winning</a:t>
            </a:r>
            <a:endParaRPr lang="en-GB" dirty="0">
              <a:solidFill>
                <a:srgbClr val="FF0000"/>
              </a:solidFill>
            </a:endParaRPr>
          </a:p>
          <a:p>
            <a:pPr marL="0" indent="0">
              <a:buNone/>
            </a:pPr>
            <a:endParaRPr lang="en-GB" dirty="0"/>
          </a:p>
        </p:txBody>
      </p:sp>
      <p:sp>
        <p:nvSpPr>
          <p:cNvPr id="3" name="Tytuł 2"/>
          <p:cNvSpPr>
            <a:spLocks noGrp="1"/>
          </p:cNvSpPr>
          <p:nvPr>
            <p:ph type="title"/>
          </p:nvPr>
        </p:nvSpPr>
        <p:spPr/>
        <p:txBody>
          <a:bodyPr/>
          <a:lstStyle/>
          <a:p>
            <a:r>
              <a:rPr lang="en-GB" dirty="0"/>
              <a:t>the overall feel of a film</a:t>
            </a:r>
          </a:p>
        </p:txBody>
      </p:sp>
    </p:spTree>
    <p:extLst>
      <p:ext uri="{BB962C8B-B14F-4D97-AF65-F5344CB8AC3E}">
        <p14:creationId xmlns:p14="http://schemas.microsoft.com/office/powerpoint/2010/main" val="350462586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dirty="0"/>
              <a:t>a</a:t>
            </a:r>
            <a:r>
              <a:rPr lang="en-GB" dirty="0" smtClean="0"/>
              <a:t>ny </a:t>
            </a:r>
            <a:r>
              <a:rPr lang="en-GB" dirty="0"/>
              <a:t>element of any summary or </a:t>
            </a:r>
            <a:r>
              <a:rPr lang="en-GB" dirty="0" smtClean="0"/>
              <a:t>description</a:t>
            </a:r>
          </a:p>
          <a:p>
            <a:pPr marL="0" indent="0">
              <a:buNone/>
            </a:pPr>
            <a:r>
              <a:rPr lang="en-GB" dirty="0"/>
              <a:t> </a:t>
            </a:r>
            <a:r>
              <a:rPr lang="en-GB" dirty="0" smtClean="0"/>
              <a:t>    of </a:t>
            </a:r>
            <a:r>
              <a:rPr lang="en-GB" dirty="0"/>
              <a:t>any piece </a:t>
            </a:r>
            <a:r>
              <a:rPr lang="en-GB" dirty="0" smtClean="0"/>
              <a:t>of </a:t>
            </a:r>
            <a:r>
              <a:rPr lang="en-GB" dirty="0"/>
              <a:t>that reveals any plot element </a:t>
            </a:r>
            <a:endParaRPr lang="en-GB" dirty="0" smtClean="0"/>
          </a:p>
          <a:p>
            <a:pPr marL="0" indent="0">
              <a:buNone/>
            </a:pPr>
            <a:r>
              <a:rPr lang="en-GB" dirty="0"/>
              <a:t> </a:t>
            </a:r>
            <a:r>
              <a:rPr lang="en-GB" dirty="0" smtClean="0"/>
              <a:t>    which </a:t>
            </a:r>
            <a:r>
              <a:rPr lang="en-GB" dirty="0"/>
              <a:t>will give away the ending (avoid these!)</a:t>
            </a:r>
          </a:p>
          <a:p>
            <a:endParaRPr lang="en-GB" dirty="0"/>
          </a:p>
        </p:txBody>
      </p:sp>
      <p:sp>
        <p:nvSpPr>
          <p:cNvPr id="3" name="Tytuł 2"/>
          <p:cNvSpPr>
            <a:spLocks noGrp="1"/>
          </p:cNvSpPr>
          <p:nvPr>
            <p:ph type="title"/>
          </p:nvPr>
        </p:nvSpPr>
        <p:spPr/>
        <p:txBody>
          <a:bodyPr/>
          <a:lstStyle/>
          <a:p>
            <a:r>
              <a:rPr lang="en-GB" dirty="0"/>
              <a:t>spoiler (noun, slang)</a:t>
            </a:r>
          </a:p>
        </p:txBody>
      </p:sp>
    </p:spTree>
    <p:extLst>
      <p:ext uri="{BB962C8B-B14F-4D97-AF65-F5344CB8AC3E}">
        <p14:creationId xmlns:p14="http://schemas.microsoft.com/office/powerpoint/2010/main" val="390240092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solidFill>
                  <a:srgbClr val="C00000"/>
                </a:solidFill>
              </a:rPr>
              <a:t>e</a:t>
            </a:r>
            <a:r>
              <a:rPr lang="en-GB" dirty="0" smtClean="0">
                <a:solidFill>
                  <a:srgbClr val="C00000"/>
                </a:solidFill>
              </a:rPr>
              <a:t>n _ _ _ _ _ _ _ </a:t>
            </a:r>
            <a:r>
              <a:rPr lang="en-GB" dirty="0" err="1" smtClean="0">
                <a:solidFill>
                  <a:srgbClr val="C00000"/>
                </a:solidFill>
              </a:rPr>
              <a:t>ing</a:t>
            </a:r>
            <a:r>
              <a:rPr lang="en-GB" dirty="0" smtClean="0">
                <a:solidFill>
                  <a:srgbClr val="C00000"/>
                </a:solidFill>
              </a:rPr>
              <a:t> </a:t>
            </a:r>
            <a:endParaRPr lang="en-GB" dirty="0">
              <a:solidFill>
                <a:srgbClr val="C00000"/>
              </a:solidFill>
            </a:endParaRPr>
          </a:p>
        </p:txBody>
      </p:sp>
      <p:sp>
        <p:nvSpPr>
          <p:cNvPr id="3" name="pole tekstowe 2"/>
          <p:cNvSpPr txBox="1"/>
          <p:nvPr/>
        </p:nvSpPr>
        <p:spPr>
          <a:xfrm>
            <a:off x="1259632" y="5862463"/>
            <a:ext cx="3621504" cy="461665"/>
          </a:xfrm>
          <a:prstGeom prst="rect">
            <a:avLst/>
          </a:prstGeom>
          <a:noFill/>
        </p:spPr>
        <p:txBody>
          <a:bodyPr wrap="none" rtlCol="0">
            <a:spAutoFit/>
          </a:bodyPr>
          <a:lstStyle/>
          <a:p>
            <a:r>
              <a:rPr lang="en-GB" sz="2400" dirty="0"/>
              <a:t>a</a:t>
            </a:r>
            <a:r>
              <a:rPr lang="en-GB" sz="2400" dirty="0" smtClean="0"/>
              <a:t>musing and interesting…</a:t>
            </a:r>
            <a:endParaRPr lang="en-GB" sz="2400" dirty="0"/>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2675669"/>
            <a:ext cx="5976664" cy="2988332"/>
          </a:xfrm>
          <a:prstGeom prst="rect">
            <a:avLst/>
          </a:prstGeom>
        </p:spPr>
      </p:pic>
    </p:spTree>
    <p:extLst>
      <p:ext uri="{BB962C8B-B14F-4D97-AF65-F5344CB8AC3E}">
        <p14:creationId xmlns:p14="http://schemas.microsoft.com/office/powerpoint/2010/main" val="149068971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3140968"/>
            <a:ext cx="5845115" cy="2490019"/>
          </a:xfrm>
        </p:spPr>
      </p:pic>
      <p:sp>
        <p:nvSpPr>
          <p:cNvPr id="2" name="Tytuł 1"/>
          <p:cNvSpPr>
            <a:spLocks noGrp="1"/>
          </p:cNvSpPr>
          <p:nvPr>
            <p:ph type="title"/>
          </p:nvPr>
        </p:nvSpPr>
        <p:spPr/>
        <p:txBody>
          <a:bodyPr>
            <a:normAutofit fontScale="90000"/>
          </a:bodyPr>
          <a:lstStyle/>
          <a:p>
            <a:r>
              <a:rPr lang="en-GB" dirty="0" smtClean="0">
                <a:solidFill>
                  <a:srgbClr val="C00000"/>
                </a:solidFill>
              </a:rPr>
              <a:t>entertain  / entertaining /entertained</a:t>
            </a:r>
            <a:endParaRPr lang="en-GB" dirty="0">
              <a:solidFill>
                <a:srgbClr val="C00000"/>
              </a:solidFill>
            </a:endParaRPr>
          </a:p>
        </p:txBody>
      </p:sp>
    </p:spTree>
    <p:extLst>
      <p:ext uri="{BB962C8B-B14F-4D97-AF65-F5344CB8AC3E}">
        <p14:creationId xmlns:p14="http://schemas.microsoft.com/office/powerpoint/2010/main" val="285181032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2204864"/>
            <a:ext cx="2448272" cy="1630724"/>
          </a:xfrm>
        </p:spPr>
      </p:pic>
      <p:sp>
        <p:nvSpPr>
          <p:cNvPr id="2" name="Tytuł 1"/>
          <p:cNvSpPr>
            <a:spLocks noGrp="1"/>
          </p:cNvSpPr>
          <p:nvPr>
            <p:ph type="title"/>
          </p:nvPr>
        </p:nvSpPr>
        <p:spPr/>
        <p:txBody>
          <a:bodyPr/>
          <a:lstStyle/>
          <a:p>
            <a:r>
              <a:rPr lang="en-GB" dirty="0">
                <a:solidFill>
                  <a:srgbClr val="C00000"/>
                </a:solidFill>
              </a:rPr>
              <a:t>d</a:t>
            </a:r>
            <a:r>
              <a:rPr lang="en-GB" dirty="0" smtClean="0">
                <a:solidFill>
                  <a:srgbClr val="C00000"/>
                </a:solidFill>
              </a:rPr>
              <a:t>_ _ _</a:t>
            </a:r>
            <a:endParaRPr lang="en-GB" dirty="0">
              <a:solidFill>
                <a:srgbClr val="C00000"/>
              </a:solidFill>
            </a:endParaRPr>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4835" y="3933056"/>
            <a:ext cx="5152628" cy="2576314"/>
          </a:xfrm>
          <a:prstGeom prst="rect">
            <a:avLst/>
          </a:prstGeom>
        </p:spPr>
      </p:pic>
    </p:spTree>
    <p:extLst>
      <p:ext uri="{BB962C8B-B14F-4D97-AF65-F5344CB8AC3E}">
        <p14:creationId xmlns:p14="http://schemas.microsoft.com/office/powerpoint/2010/main" val="174126437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420888"/>
            <a:ext cx="4762500" cy="2857500"/>
          </a:xfrm>
        </p:spPr>
      </p:pic>
      <p:sp>
        <p:nvSpPr>
          <p:cNvPr id="3" name="Tytuł 2"/>
          <p:cNvSpPr>
            <a:spLocks noGrp="1"/>
          </p:cNvSpPr>
          <p:nvPr>
            <p:ph type="title"/>
          </p:nvPr>
        </p:nvSpPr>
        <p:spPr/>
        <p:txBody>
          <a:bodyPr/>
          <a:lstStyle/>
          <a:p>
            <a:r>
              <a:rPr lang="en-GB" dirty="0">
                <a:solidFill>
                  <a:srgbClr val="C00000"/>
                </a:solidFill>
              </a:rPr>
              <a:t>d</a:t>
            </a:r>
            <a:r>
              <a:rPr lang="en-GB" dirty="0" smtClean="0">
                <a:solidFill>
                  <a:srgbClr val="C00000"/>
                </a:solidFill>
              </a:rPr>
              <a:t>ark and depressing</a:t>
            </a:r>
            <a:endParaRPr lang="en-GB" dirty="0">
              <a:solidFill>
                <a:srgbClr val="C00000"/>
              </a:solidFill>
            </a:endParaRPr>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3284984"/>
            <a:ext cx="3810000" cy="2905125"/>
          </a:xfrm>
          <a:prstGeom prst="rect">
            <a:avLst/>
          </a:prstGeom>
        </p:spPr>
      </p:pic>
    </p:spTree>
    <p:extLst>
      <p:ext uri="{BB962C8B-B14F-4D97-AF65-F5344CB8AC3E}">
        <p14:creationId xmlns:p14="http://schemas.microsoft.com/office/powerpoint/2010/main" val="253894995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2492896"/>
            <a:ext cx="3076301" cy="2304256"/>
          </a:xfrm>
        </p:spPr>
      </p:pic>
      <p:sp>
        <p:nvSpPr>
          <p:cNvPr id="2" name="Tytuł 1"/>
          <p:cNvSpPr>
            <a:spLocks noGrp="1"/>
          </p:cNvSpPr>
          <p:nvPr>
            <p:ph type="title"/>
          </p:nvPr>
        </p:nvSpPr>
        <p:spPr/>
        <p:txBody>
          <a:bodyPr>
            <a:normAutofit/>
          </a:bodyPr>
          <a:lstStyle/>
          <a:p>
            <a:r>
              <a:rPr lang="en-GB" dirty="0" smtClean="0">
                <a:solidFill>
                  <a:srgbClr val="C00000"/>
                </a:solidFill>
              </a:rPr>
              <a:t>p </a:t>
            </a:r>
            <a:r>
              <a:rPr lang="en-GB" dirty="0">
                <a:solidFill>
                  <a:srgbClr val="C00000"/>
                </a:solidFill>
              </a:rPr>
              <a:t>_ _ _ _ _ _able</a:t>
            </a:r>
          </a:p>
        </p:txBody>
      </p:sp>
      <p:sp>
        <p:nvSpPr>
          <p:cNvPr id="5" name="pole tekstowe 4"/>
          <p:cNvSpPr txBox="1"/>
          <p:nvPr/>
        </p:nvSpPr>
        <p:spPr>
          <a:xfrm>
            <a:off x="1907704" y="4869160"/>
            <a:ext cx="3534942" cy="461665"/>
          </a:xfrm>
          <a:prstGeom prst="rect">
            <a:avLst/>
          </a:prstGeom>
          <a:noFill/>
        </p:spPr>
        <p:txBody>
          <a:bodyPr wrap="none" rtlCol="0">
            <a:spAutoFit/>
          </a:bodyPr>
          <a:lstStyle/>
          <a:p>
            <a:r>
              <a:rPr lang="en-GB" sz="2400" dirty="0"/>
              <a:t>you can guess / predict it. </a:t>
            </a:r>
          </a:p>
        </p:txBody>
      </p:sp>
    </p:spTree>
    <p:extLst>
      <p:ext uri="{BB962C8B-B14F-4D97-AF65-F5344CB8AC3E}">
        <p14:creationId xmlns:p14="http://schemas.microsoft.com/office/powerpoint/2010/main" val="25864428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2420888"/>
            <a:ext cx="3888432" cy="3154471"/>
          </a:xfrm>
        </p:spPr>
      </p:pic>
      <p:sp>
        <p:nvSpPr>
          <p:cNvPr id="2" name="Tytuł 1"/>
          <p:cNvSpPr>
            <a:spLocks noGrp="1"/>
          </p:cNvSpPr>
          <p:nvPr>
            <p:ph type="title"/>
          </p:nvPr>
        </p:nvSpPr>
        <p:spPr/>
        <p:txBody>
          <a:bodyPr/>
          <a:lstStyle/>
          <a:p>
            <a:r>
              <a:rPr lang="en-GB" dirty="0">
                <a:solidFill>
                  <a:srgbClr val="C00000"/>
                </a:solidFill>
              </a:rPr>
              <a:t>g</a:t>
            </a:r>
            <a:r>
              <a:rPr lang="en-GB" dirty="0" smtClean="0">
                <a:solidFill>
                  <a:srgbClr val="C00000"/>
                </a:solidFill>
              </a:rPr>
              <a:t>r _ _ _ _ _ _</a:t>
            </a:r>
            <a:endParaRPr lang="en-GB" dirty="0">
              <a:solidFill>
                <a:srgbClr val="C00000"/>
              </a:solidFill>
            </a:endParaRPr>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3140968"/>
            <a:ext cx="3160419" cy="2103115"/>
          </a:xfrm>
          <a:prstGeom prst="rect">
            <a:avLst/>
          </a:prstGeom>
        </p:spPr>
      </p:pic>
      <p:sp>
        <p:nvSpPr>
          <p:cNvPr id="3" name="pole tekstowe 2"/>
          <p:cNvSpPr txBox="1"/>
          <p:nvPr/>
        </p:nvSpPr>
        <p:spPr>
          <a:xfrm>
            <a:off x="658466" y="5954692"/>
            <a:ext cx="4543231" cy="369332"/>
          </a:xfrm>
          <a:prstGeom prst="rect">
            <a:avLst/>
          </a:prstGeom>
          <a:noFill/>
        </p:spPr>
        <p:txBody>
          <a:bodyPr wrap="none" rtlCol="0">
            <a:spAutoFit/>
          </a:bodyPr>
          <a:lstStyle/>
          <a:p>
            <a:r>
              <a:rPr lang="en-GB" dirty="0"/>
              <a:t>I was on the edge of my seat the whole </a:t>
            </a:r>
            <a:r>
              <a:rPr lang="en-GB" dirty="0" smtClean="0"/>
              <a:t>time.</a:t>
            </a:r>
            <a:endParaRPr lang="en-GB" dirty="0"/>
          </a:p>
        </p:txBody>
      </p:sp>
    </p:spTree>
    <p:extLst>
      <p:ext uri="{BB962C8B-B14F-4D97-AF65-F5344CB8AC3E}">
        <p14:creationId xmlns:p14="http://schemas.microsoft.com/office/powerpoint/2010/main" val="293242442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204" y="2402974"/>
            <a:ext cx="3445716" cy="2448272"/>
          </a:xfrm>
        </p:spPr>
      </p:pic>
      <p:sp>
        <p:nvSpPr>
          <p:cNvPr id="2" name="Tytuł 1"/>
          <p:cNvSpPr>
            <a:spLocks noGrp="1"/>
          </p:cNvSpPr>
          <p:nvPr>
            <p:ph type="title"/>
          </p:nvPr>
        </p:nvSpPr>
        <p:spPr/>
        <p:txBody>
          <a:bodyPr/>
          <a:lstStyle/>
          <a:p>
            <a:r>
              <a:rPr lang="en-GB" dirty="0" smtClean="0">
                <a:solidFill>
                  <a:srgbClr val="C00000"/>
                </a:solidFill>
              </a:rPr>
              <a:t>slow- m _ _ _ _ _</a:t>
            </a:r>
            <a:endParaRPr lang="en-GB" dirty="0">
              <a:solidFill>
                <a:srgbClr val="C00000"/>
              </a:solidFill>
            </a:endParaRPr>
          </a:p>
        </p:txBody>
      </p:sp>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3302968"/>
            <a:ext cx="4032448" cy="2691659"/>
          </a:xfrm>
          <a:prstGeom prst="rect">
            <a:avLst/>
          </a:prstGeom>
        </p:spPr>
      </p:pic>
    </p:spTree>
    <p:extLst>
      <p:ext uri="{BB962C8B-B14F-4D97-AF65-F5344CB8AC3E}">
        <p14:creationId xmlns:p14="http://schemas.microsoft.com/office/powerpoint/2010/main" val="419143344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683568" y="2132856"/>
            <a:ext cx="7408333" cy="3450696"/>
          </a:xfrm>
        </p:spPr>
        <p:txBody>
          <a:bodyPr/>
          <a:lstStyle/>
          <a:p>
            <a:r>
              <a:rPr lang="en-GB" dirty="0" smtClean="0"/>
              <a:t>It makes you think</a:t>
            </a:r>
          </a:p>
          <a:p>
            <a:r>
              <a:rPr lang="en-GB" b="1" dirty="0"/>
              <a:t>t</a:t>
            </a:r>
            <a:r>
              <a:rPr lang="en-GB" b="1" dirty="0" smtClean="0"/>
              <a:t>hought-provoking</a:t>
            </a:r>
            <a:endParaRPr lang="en-GB" b="1" dirty="0"/>
          </a:p>
        </p:txBody>
      </p:sp>
      <p:sp>
        <p:nvSpPr>
          <p:cNvPr id="2" name="Tytuł 1"/>
          <p:cNvSpPr>
            <a:spLocks noGrp="1"/>
          </p:cNvSpPr>
          <p:nvPr>
            <p:ph type="title"/>
          </p:nvPr>
        </p:nvSpPr>
        <p:spPr/>
        <p:txBody>
          <a:bodyPr/>
          <a:lstStyle/>
          <a:p>
            <a:r>
              <a:rPr lang="en-GB" dirty="0" err="1">
                <a:solidFill>
                  <a:srgbClr val="C00000"/>
                </a:solidFill>
              </a:rPr>
              <a:t>s</a:t>
            </a:r>
            <a:r>
              <a:rPr lang="en-GB" dirty="0" err="1" smtClean="0">
                <a:solidFill>
                  <a:srgbClr val="C00000"/>
                </a:solidFill>
              </a:rPr>
              <a:t>er</a:t>
            </a:r>
            <a:r>
              <a:rPr lang="en-GB" dirty="0" smtClean="0">
                <a:solidFill>
                  <a:srgbClr val="C00000"/>
                </a:solidFill>
              </a:rPr>
              <a:t> _ _ u s</a:t>
            </a:r>
            <a:endParaRPr lang="en-GB" dirty="0">
              <a:solidFill>
                <a:srgbClr val="C00000"/>
              </a:solidFill>
            </a:endParaRPr>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284984"/>
            <a:ext cx="5088114" cy="2862064"/>
          </a:xfrm>
          <a:prstGeom prst="rect">
            <a:avLst/>
          </a:prstGeom>
        </p:spPr>
      </p:pic>
    </p:spTree>
    <p:extLst>
      <p:ext uri="{BB962C8B-B14F-4D97-AF65-F5344CB8AC3E}">
        <p14:creationId xmlns:p14="http://schemas.microsoft.com/office/powerpoint/2010/main" val="258724047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2564904"/>
            <a:ext cx="4104456" cy="3482059"/>
          </a:xfrm>
        </p:spPr>
      </p:pic>
      <p:sp>
        <p:nvSpPr>
          <p:cNvPr id="2" name="Tytuł 1"/>
          <p:cNvSpPr>
            <a:spLocks noGrp="1"/>
          </p:cNvSpPr>
          <p:nvPr>
            <p:ph type="title"/>
          </p:nvPr>
        </p:nvSpPr>
        <p:spPr/>
        <p:txBody>
          <a:bodyPr/>
          <a:lstStyle/>
          <a:p>
            <a:r>
              <a:rPr lang="en-GB" dirty="0">
                <a:solidFill>
                  <a:srgbClr val="C00000"/>
                </a:solidFill>
              </a:rPr>
              <a:t>m</a:t>
            </a:r>
            <a:r>
              <a:rPr lang="en-GB" dirty="0" smtClean="0">
                <a:solidFill>
                  <a:srgbClr val="C00000"/>
                </a:solidFill>
              </a:rPr>
              <a:t> _ _ _ _ _   /   t _ _ _ _ _ _ _</a:t>
            </a:r>
            <a:endParaRPr lang="en-GB" dirty="0">
              <a:solidFill>
                <a:srgbClr val="C00000"/>
              </a:solidFill>
            </a:endParaRPr>
          </a:p>
        </p:txBody>
      </p:sp>
    </p:spTree>
    <p:extLst>
      <p:ext uri="{BB962C8B-B14F-4D97-AF65-F5344CB8AC3E}">
        <p14:creationId xmlns:p14="http://schemas.microsoft.com/office/powerpoint/2010/main" val="424372833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dirty="0" smtClean="0"/>
              <a:t>silly </a:t>
            </a:r>
            <a:r>
              <a:rPr lang="en-GB" dirty="0"/>
              <a:t>and sentimental; full of </a:t>
            </a:r>
            <a:r>
              <a:rPr lang="en-GB" dirty="0" smtClean="0"/>
              <a:t>unnecessary emotion</a:t>
            </a:r>
          </a:p>
          <a:p>
            <a:endParaRPr lang="en-GB" dirty="0"/>
          </a:p>
          <a:p>
            <a:r>
              <a:rPr lang="en-GB" dirty="0"/>
              <a:t>soppy love </a:t>
            </a:r>
            <a:r>
              <a:rPr lang="en-GB" dirty="0" smtClean="0"/>
              <a:t>songs</a:t>
            </a:r>
          </a:p>
          <a:p>
            <a:r>
              <a:rPr lang="en-GB" dirty="0" smtClean="0"/>
              <a:t>She </a:t>
            </a:r>
            <a:r>
              <a:rPr lang="en-GB" dirty="0"/>
              <a:t>is soppy about cats.</a:t>
            </a:r>
          </a:p>
        </p:txBody>
      </p:sp>
      <p:sp>
        <p:nvSpPr>
          <p:cNvPr id="3" name="Tytuł 2"/>
          <p:cNvSpPr>
            <a:spLocks noGrp="1"/>
          </p:cNvSpPr>
          <p:nvPr>
            <p:ph type="title"/>
          </p:nvPr>
        </p:nvSpPr>
        <p:spPr/>
        <p:txBody>
          <a:bodyPr/>
          <a:lstStyle/>
          <a:p>
            <a:r>
              <a:rPr lang="en-GB" dirty="0">
                <a:solidFill>
                  <a:srgbClr val="C00000"/>
                </a:solidFill>
              </a:rPr>
              <a:t>a</a:t>
            </a:r>
            <a:r>
              <a:rPr lang="en-GB" dirty="0" smtClean="0">
                <a:solidFill>
                  <a:srgbClr val="C00000"/>
                </a:solidFill>
              </a:rPr>
              <a:t> film with a soppy ending</a:t>
            </a:r>
            <a:endParaRPr lang="en-GB" dirty="0">
              <a:solidFill>
                <a:srgbClr val="C00000"/>
              </a:solidFill>
            </a:endParaRP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3399300"/>
            <a:ext cx="4415365" cy="3061320"/>
          </a:xfrm>
          <a:prstGeom prst="rect">
            <a:avLst/>
          </a:prstGeom>
        </p:spPr>
      </p:pic>
    </p:spTree>
    <p:extLst>
      <p:ext uri="{BB962C8B-B14F-4D97-AF65-F5344CB8AC3E}">
        <p14:creationId xmlns:p14="http://schemas.microsoft.com/office/powerpoint/2010/main" val="367547900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92500" lnSpcReduction="20000"/>
          </a:bodyPr>
          <a:lstStyle/>
          <a:p>
            <a:r>
              <a:rPr lang="en-GB" dirty="0" smtClean="0"/>
              <a:t>Moving , Surprising, puzzling</a:t>
            </a:r>
          </a:p>
          <a:p>
            <a:r>
              <a:rPr lang="en-GB" b="1" dirty="0" smtClean="0"/>
              <a:t>SETTING</a:t>
            </a:r>
          </a:p>
          <a:p>
            <a:r>
              <a:rPr lang="en-GB" dirty="0" smtClean="0"/>
              <a:t>Familiar</a:t>
            </a:r>
          </a:p>
          <a:p>
            <a:r>
              <a:rPr lang="en-GB" dirty="0" smtClean="0"/>
              <a:t>Rural</a:t>
            </a:r>
          </a:p>
          <a:p>
            <a:r>
              <a:rPr lang="en-GB" dirty="0" smtClean="0"/>
              <a:t>Urban</a:t>
            </a:r>
          </a:p>
          <a:p>
            <a:r>
              <a:rPr lang="en-GB" dirty="0" err="1" smtClean="0"/>
              <a:t>Futurustic</a:t>
            </a:r>
            <a:endParaRPr lang="en-GB" dirty="0" smtClean="0"/>
          </a:p>
          <a:p>
            <a:r>
              <a:rPr lang="en-GB" dirty="0" smtClean="0"/>
              <a:t>Unusual</a:t>
            </a:r>
          </a:p>
          <a:p>
            <a:r>
              <a:rPr lang="en-GB" b="1" dirty="0" smtClean="0"/>
              <a:t>PLOT : </a:t>
            </a:r>
            <a:r>
              <a:rPr lang="en-GB" dirty="0" err="1" smtClean="0"/>
              <a:t>pomplex</a:t>
            </a:r>
            <a:r>
              <a:rPr lang="en-GB" dirty="0" smtClean="0"/>
              <a:t>, fast-moving, believable, gripping</a:t>
            </a:r>
          </a:p>
          <a:p>
            <a:r>
              <a:rPr lang="en-GB" b="1" dirty="0" smtClean="0"/>
              <a:t>CHARACTERS</a:t>
            </a:r>
            <a:r>
              <a:rPr lang="en-GB" dirty="0" smtClean="0"/>
              <a:t>: likable, convincing,  two-dimensional</a:t>
            </a:r>
          </a:p>
          <a:p>
            <a:r>
              <a:rPr lang="en-GB" dirty="0" smtClean="0"/>
              <a:t>DIALOGUES</a:t>
            </a:r>
            <a:r>
              <a:rPr lang="en-GB" smtClean="0"/>
              <a:t>: colloquial</a:t>
            </a:r>
            <a:r>
              <a:rPr lang="en-GB" dirty="0" smtClean="0"/>
              <a:t>, realistic, funny</a:t>
            </a:r>
          </a:p>
          <a:p>
            <a:endParaRPr lang="en-GB" dirty="0" smtClean="0"/>
          </a:p>
          <a:p>
            <a:endParaRPr lang="en-GB" dirty="0" smtClean="0"/>
          </a:p>
          <a:p>
            <a:endParaRPr lang="en-GB" dirty="0"/>
          </a:p>
        </p:txBody>
      </p:sp>
      <p:sp>
        <p:nvSpPr>
          <p:cNvPr id="3" name="Tytuł 2"/>
          <p:cNvSpPr>
            <a:spLocks noGrp="1"/>
          </p:cNvSpPr>
          <p:nvPr>
            <p:ph type="title"/>
          </p:nvPr>
        </p:nvSpPr>
        <p:spPr/>
        <p:txBody>
          <a:bodyPr/>
          <a:lstStyle/>
          <a:p>
            <a:r>
              <a:rPr lang="en-GB" dirty="0" smtClean="0"/>
              <a:t>A film with a puzzling ending</a:t>
            </a:r>
            <a:endParaRPr lang="en-GB" dirty="0"/>
          </a:p>
        </p:txBody>
      </p:sp>
    </p:spTree>
    <p:extLst>
      <p:ext uri="{BB962C8B-B14F-4D97-AF65-F5344CB8AC3E}">
        <p14:creationId xmlns:p14="http://schemas.microsoft.com/office/powerpoint/2010/main" val="2039316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2708920"/>
            <a:ext cx="4713250" cy="3456384"/>
          </a:xfrm>
        </p:spPr>
      </p:pic>
      <p:sp>
        <p:nvSpPr>
          <p:cNvPr id="2" name="Tytuł 1"/>
          <p:cNvSpPr>
            <a:spLocks noGrp="1"/>
          </p:cNvSpPr>
          <p:nvPr>
            <p:ph type="title"/>
          </p:nvPr>
        </p:nvSpPr>
        <p:spPr/>
        <p:txBody>
          <a:bodyPr/>
          <a:lstStyle/>
          <a:p>
            <a:r>
              <a:rPr lang="en-GB" dirty="0">
                <a:solidFill>
                  <a:srgbClr val="C00000"/>
                </a:solidFill>
              </a:rPr>
              <a:t>b</a:t>
            </a:r>
            <a:r>
              <a:rPr lang="en-GB" dirty="0" smtClean="0">
                <a:solidFill>
                  <a:srgbClr val="C00000"/>
                </a:solidFill>
              </a:rPr>
              <a:t>rutal, bloody , v_ _ _ _ _ t</a:t>
            </a:r>
            <a:endParaRPr lang="en-GB" dirty="0">
              <a:solidFill>
                <a:srgbClr val="C00000"/>
              </a:solidFill>
            </a:endParaRPr>
          </a:p>
        </p:txBody>
      </p:sp>
    </p:spTree>
    <p:extLst>
      <p:ext uri="{BB962C8B-B14F-4D97-AF65-F5344CB8AC3E}">
        <p14:creationId xmlns:p14="http://schemas.microsoft.com/office/powerpoint/2010/main" val="121626876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988840"/>
            <a:ext cx="3384376" cy="2066726"/>
          </a:xfrm>
        </p:spPr>
      </p:pic>
      <p:sp>
        <p:nvSpPr>
          <p:cNvPr id="2" name="Tytuł 1"/>
          <p:cNvSpPr>
            <a:spLocks noGrp="1"/>
          </p:cNvSpPr>
          <p:nvPr>
            <p:ph type="title"/>
          </p:nvPr>
        </p:nvSpPr>
        <p:spPr/>
        <p:txBody>
          <a:bodyPr/>
          <a:lstStyle/>
          <a:p>
            <a:r>
              <a:rPr lang="en-GB" dirty="0" err="1">
                <a:solidFill>
                  <a:srgbClr val="C00000"/>
                </a:solidFill>
              </a:rPr>
              <a:t>s</a:t>
            </a:r>
            <a:r>
              <a:rPr lang="en-GB" dirty="0" err="1" smtClean="0">
                <a:solidFill>
                  <a:srgbClr val="C00000"/>
                </a:solidFill>
              </a:rPr>
              <a:t>p</a:t>
            </a:r>
            <a:r>
              <a:rPr lang="en-GB" dirty="0" smtClean="0">
                <a:solidFill>
                  <a:srgbClr val="C00000"/>
                </a:solidFill>
              </a:rPr>
              <a:t> _ _ _ _ _ _ _ _ _</a:t>
            </a:r>
            <a:endParaRPr lang="en-GB" dirty="0">
              <a:solidFill>
                <a:srgbClr val="C00000"/>
              </a:solidFill>
            </a:endParaRPr>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265936"/>
            <a:ext cx="3384376" cy="2030625"/>
          </a:xfrm>
          <a:prstGeom prst="rect">
            <a:avLst/>
          </a:prstGeom>
        </p:spPr>
      </p:pic>
      <p:pic>
        <p:nvPicPr>
          <p:cNvPr id="6" name="Obraz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3216" y="2958264"/>
            <a:ext cx="4861056" cy="2624970"/>
          </a:xfrm>
          <a:prstGeom prst="rect">
            <a:avLst/>
          </a:prstGeom>
        </p:spPr>
      </p:pic>
    </p:spTree>
    <p:extLst>
      <p:ext uri="{BB962C8B-B14F-4D97-AF65-F5344CB8AC3E}">
        <p14:creationId xmlns:p14="http://schemas.microsoft.com/office/powerpoint/2010/main" val="177406464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838489" y="2564904"/>
            <a:ext cx="7408333" cy="3450696"/>
          </a:xfrm>
        </p:spPr>
        <p:txBody>
          <a:bodyPr/>
          <a:lstStyle/>
          <a:p>
            <a:r>
              <a:rPr lang="en-GB" dirty="0"/>
              <a:t>k</a:t>
            </a:r>
            <a:r>
              <a:rPr lang="en-GB" dirty="0" smtClean="0"/>
              <a:t>eeps you wanting  to know what will happen next</a:t>
            </a:r>
            <a:endParaRPr lang="en-GB" dirty="0"/>
          </a:p>
        </p:txBody>
      </p:sp>
      <p:sp>
        <p:nvSpPr>
          <p:cNvPr id="3" name="Tytuł 2"/>
          <p:cNvSpPr>
            <a:spLocks noGrp="1"/>
          </p:cNvSpPr>
          <p:nvPr>
            <p:ph type="title"/>
          </p:nvPr>
        </p:nvSpPr>
        <p:spPr/>
        <p:txBody>
          <a:bodyPr/>
          <a:lstStyle/>
          <a:p>
            <a:r>
              <a:rPr lang="en-GB" dirty="0" err="1">
                <a:solidFill>
                  <a:srgbClr val="C00000"/>
                </a:solidFill>
              </a:rPr>
              <a:t>s</a:t>
            </a:r>
            <a:r>
              <a:rPr lang="en-GB" dirty="0" err="1" smtClean="0">
                <a:solidFill>
                  <a:srgbClr val="C00000"/>
                </a:solidFill>
              </a:rPr>
              <a:t>uspence</a:t>
            </a:r>
            <a:r>
              <a:rPr lang="en-GB" dirty="0" smtClean="0">
                <a:solidFill>
                  <a:srgbClr val="C00000"/>
                </a:solidFill>
              </a:rPr>
              <a:t>_ _ _</a:t>
            </a:r>
            <a:endParaRPr lang="en-GB" dirty="0">
              <a:solidFill>
                <a:srgbClr val="C00000"/>
              </a:solidFill>
            </a:endParaRP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256" y="3143622"/>
            <a:ext cx="4876800" cy="3238500"/>
          </a:xfrm>
          <a:prstGeom prst="rect">
            <a:avLst/>
          </a:prstGeom>
        </p:spPr>
      </p:pic>
    </p:spTree>
    <p:extLst>
      <p:ext uri="{BB962C8B-B14F-4D97-AF65-F5344CB8AC3E}">
        <p14:creationId xmlns:p14="http://schemas.microsoft.com/office/powerpoint/2010/main" val="336463174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839456" y="2492896"/>
            <a:ext cx="7408333" cy="3450696"/>
          </a:xfrm>
        </p:spPr>
        <p:txBody>
          <a:bodyPr/>
          <a:lstStyle/>
          <a:p>
            <a:r>
              <a:rPr lang="en-GB" dirty="0">
                <a:hlinkClick r:id="rId2" tooltip="difficult"/>
              </a:rPr>
              <a:t>difficult</a:t>
            </a:r>
            <a:r>
              <a:rPr lang="en-GB" dirty="0"/>
              <a:t> </a:t>
            </a:r>
            <a:r>
              <a:rPr lang="en-GB" dirty="0">
                <a:hlinkClick r:id="rId3" tooltip="to"/>
              </a:rPr>
              <a:t>to</a:t>
            </a:r>
            <a:r>
              <a:rPr lang="en-GB" dirty="0"/>
              <a:t> </a:t>
            </a:r>
            <a:r>
              <a:rPr lang="en-GB" dirty="0">
                <a:hlinkClick r:id="rId4" tooltip="believe"/>
              </a:rPr>
              <a:t>believe</a:t>
            </a:r>
            <a:r>
              <a:rPr lang="en-GB" dirty="0"/>
              <a:t> </a:t>
            </a:r>
            <a:r>
              <a:rPr lang="en-GB" dirty="0">
                <a:hlinkClick r:id="rId5" tooltip="because"/>
              </a:rPr>
              <a:t>because</a:t>
            </a:r>
            <a:r>
              <a:rPr lang="en-GB" dirty="0"/>
              <a:t> </a:t>
            </a:r>
            <a:r>
              <a:rPr lang="en-GB" dirty="0">
                <a:hlinkClick r:id="rId6" tooltip="it"/>
              </a:rPr>
              <a:t>it</a:t>
            </a:r>
            <a:r>
              <a:rPr lang="en-GB" dirty="0"/>
              <a:t> </a:t>
            </a:r>
            <a:r>
              <a:rPr lang="en-GB" dirty="0">
                <a:hlinkClick r:id="rId7" tooltip="is"/>
              </a:rPr>
              <a:t>is</a:t>
            </a:r>
            <a:r>
              <a:rPr lang="en-GB" dirty="0"/>
              <a:t> </a:t>
            </a:r>
            <a:r>
              <a:rPr lang="en-GB" dirty="0">
                <a:hlinkClick r:id="rId8" tooltip="very"/>
              </a:rPr>
              <a:t>very</a:t>
            </a:r>
            <a:r>
              <a:rPr lang="en-GB" dirty="0"/>
              <a:t> </a:t>
            </a:r>
            <a:r>
              <a:rPr lang="en-GB" dirty="0">
                <a:hlinkClick r:id="rId9" tooltip="unlikely"/>
              </a:rPr>
              <a:t>unlikely</a:t>
            </a:r>
            <a:endParaRPr lang="en-GB" dirty="0" smtClean="0"/>
          </a:p>
          <a:p>
            <a:endParaRPr lang="en-GB" dirty="0"/>
          </a:p>
        </p:txBody>
      </p:sp>
      <p:sp>
        <p:nvSpPr>
          <p:cNvPr id="3" name="Tytuł 2"/>
          <p:cNvSpPr>
            <a:spLocks noGrp="1"/>
          </p:cNvSpPr>
          <p:nvPr>
            <p:ph type="title"/>
          </p:nvPr>
        </p:nvSpPr>
        <p:spPr/>
        <p:txBody>
          <a:bodyPr/>
          <a:lstStyle/>
          <a:p>
            <a:r>
              <a:rPr lang="en-GB" dirty="0">
                <a:solidFill>
                  <a:srgbClr val="C00000"/>
                </a:solidFill>
              </a:rPr>
              <a:t>f</a:t>
            </a:r>
            <a:r>
              <a:rPr lang="en-GB" dirty="0" smtClean="0">
                <a:solidFill>
                  <a:srgbClr val="C00000"/>
                </a:solidFill>
              </a:rPr>
              <a:t>_ _ - fetched</a:t>
            </a:r>
            <a:endParaRPr lang="en-GB" dirty="0">
              <a:solidFill>
                <a:srgbClr val="C00000"/>
              </a:solidFill>
            </a:endParaRPr>
          </a:p>
        </p:txBody>
      </p:sp>
      <p:pic>
        <p:nvPicPr>
          <p:cNvPr id="5" name="Obraz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1600" y="3284984"/>
            <a:ext cx="2736304" cy="2605437"/>
          </a:xfrm>
          <a:prstGeom prst="rect">
            <a:avLst/>
          </a:prstGeom>
        </p:spPr>
      </p:pic>
      <p:pic>
        <p:nvPicPr>
          <p:cNvPr id="6" name="Obraz 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44008" y="3284984"/>
            <a:ext cx="3276974" cy="2035173"/>
          </a:xfrm>
          <a:prstGeom prst="rect">
            <a:avLst/>
          </a:prstGeom>
        </p:spPr>
      </p:pic>
    </p:spTree>
    <p:extLst>
      <p:ext uri="{BB962C8B-B14F-4D97-AF65-F5344CB8AC3E}">
        <p14:creationId xmlns:p14="http://schemas.microsoft.com/office/powerpoint/2010/main" val="163543754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6357" y="2879506"/>
            <a:ext cx="5085856" cy="3101132"/>
          </a:xfrm>
        </p:spPr>
      </p:pic>
      <p:sp>
        <p:nvSpPr>
          <p:cNvPr id="3" name="Tytuł 2"/>
          <p:cNvSpPr>
            <a:spLocks noGrp="1"/>
          </p:cNvSpPr>
          <p:nvPr>
            <p:ph type="title"/>
          </p:nvPr>
        </p:nvSpPr>
        <p:spPr/>
        <p:txBody>
          <a:bodyPr/>
          <a:lstStyle/>
          <a:p>
            <a:endParaRPr lang="en-GB"/>
          </a:p>
        </p:txBody>
      </p:sp>
      <p:sp>
        <p:nvSpPr>
          <p:cNvPr id="2" name="pole tekstowe 1"/>
          <p:cNvSpPr txBox="1"/>
          <p:nvPr/>
        </p:nvSpPr>
        <p:spPr>
          <a:xfrm>
            <a:off x="1853533" y="5980638"/>
            <a:ext cx="4538422" cy="369332"/>
          </a:xfrm>
          <a:prstGeom prst="rect">
            <a:avLst/>
          </a:prstGeom>
          <a:noFill/>
        </p:spPr>
        <p:txBody>
          <a:bodyPr wrap="none" rtlCol="0">
            <a:spAutoFit/>
          </a:bodyPr>
          <a:lstStyle/>
          <a:p>
            <a:r>
              <a:rPr lang="en-GB" dirty="0"/>
              <a:t>too poor, tedious, or disturbing to be viewed</a:t>
            </a:r>
          </a:p>
        </p:txBody>
      </p:sp>
    </p:spTree>
    <p:extLst>
      <p:ext uri="{BB962C8B-B14F-4D97-AF65-F5344CB8AC3E}">
        <p14:creationId xmlns:p14="http://schemas.microsoft.com/office/powerpoint/2010/main" val="194124221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lnSpcReduction="10000"/>
          </a:bodyPr>
          <a:lstStyle/>
          <a:p>
            <a:r>
              <a:rPr lang="en-GB" i="1" dirty="0"/>
              <a:t>Avatar</a:t>
            </a:r>
            <a:r>
              <a:rPr lang="en-GB" dirty="0"/>
              <a:t> ... WOW! Go and see it! Then go and see it again! Beautiful pictures. Something for everyone in your family! What entertainment</a:t>
            </a:r>
            <a:r>
              <a:rPr lang="en-GB" dirty="0" smtClean="0"/>
              <a:t>!</a:t>
            </a:r>
          </a:p>
          <a:p>
            <a:r>
              <a:rPr lang="en-GB" dirty="0" smtClean="0"/>
              <a:t>…………………………………………………………..</a:t>
            </a:r>
          </a:p>
          <a:p>
            <a:r>
              <a:rPr lang="en-GB" i="1" dirty="0"/>
              <a:t>Avatar</a:t>
            </a:r>
            <a:r>
              <a:rPr lang="en-GB" dirty="0"/>
              <a:t> cost a lot of money to make. It is very long. </a:t>
            </a:r>
          </a:p>
          <a:p>
            <a:r>
              <a:rPr lang="en-GB" dirty="0"/>
              <a:t>Technically brilliant, it tries to do too much. The </a:t>
            </a:r>
          </a:p>
          <a:p>
            <a:r>
              <a:rPr lang="en-GB" dirty="0"/>
              <a:t>characters are weak. The story is copied from </a:t>
            </a:r>
            <a:r>
              <a:rPr lang="en-GB" i="1" dirty="0"/>
              <a:t>Dances with </a:t>
            </a:r>
            <a:endParaRPr lang="en-GB" dirty="0"/>
          </a:p>
          <a:p>
            <a:r>
              <a:rPr lang="en-GB" i="1" dirty="0"/>
              <a:t>Wolves</a:t>
            </a:r>
            <a:r>
              <a:rPr lang="en-GB" dirty="0"/>
              <a:t>. Don’t bother!</a:t>
            </a:r>
          </a:p>
          <a:p>
            <a:endParaRPr lang="en-GB" dirty="0"/>
          </a:p>
        </p:txBody>
      </p:sp>
      <p:sp>
        <p:nvSpPr>
          <p:cNvPr id="3" name="Tytuł 2"/>
          <p:cNvSpPr>
            <a:spLocks noGrp="1"/>
          </p:cNvSpPr>
          <p:nvPr>
            <p:ph type="title"/>
          </p:nvPr>
        </p:nvSpPr>
        <p:spPr/>
        <p:txBody>
          <a:bodyPr/>
          <a:lstStyle/>
          <a:p>
            <a:endParaRPr lang="en-GB"/>
          </a:p>
        </p:txBody>
      </p:sp>
    </p:spTree>
    <p:extLst>
      <p:ext uri="{BB962C8B-B14F-4D97-AF65-F5344CB8AC3E}">
        <p14:creationId xmlns:p14="http://schemas.microsoft.com/office/powerpoint/2010/main" val="238108608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4499992" y="1553491"/>
            <a:ext cx="3812645" cy="1139801"/>
          </a:xfrm>
        </p:spPr>
        <p:txBody>
          <a:bodyPr>
            <a:normAutofit/>
          </a:bodyPr>
          <a:lstStyle/>
          <a:p>
            <a:r>
              <a:rPr lang="en-GB" sz="3200" dirty="0" smtClean="0"/>
              <a:t>What </a:t>
            </a:r>
            <a:r>
              <a:rPr lang="en-GB" sz="3200" dirty="0"/>
              <a:t>types of films </a:t>
            </a:r>
            <a:br>
              <a:rPr lang="en-GB" sz="3200" dirty="0"/>
            </a:br>
            <a:r>
              <a:rPr lang="en-GB" sz="3200" dirty="0" smtClean="0"/>
              <a:t>do you like or dislike?</a:t>
            </a:r>
            <a:endParaRPr lang="en-GB" sz="3200" dirty="0"/>
          </a:p>
        </p:txBody>
      </p:sp>
      <p:sp>
        <p:nvSpPr>
          <p:cNvPr id="2" name="Symbol zastępczy tekstu 1"/>
          <p:cNvSpPr>
            <a:spLocks noGrp="1"/>
          </p:cNvSpPr>
          <p:nvPr>
            <p:ph type="body" sz="half" idx="2"/>
          </p:nvPr>
        </p:nvSpPr>
        <p:spPr>
          <a:xfrm>
            <a:off x="4499992" y="3284984"/>
            <a:ext cx="4106499" cy="1325804"/>
          </a:xfrm>
        </p:spPr>
        <p:txBody>
          <a:bodyPr>
            <a:noAutofit/>
          </a:bodyPr>
          <a:lstStyle/>
          <a:p>
            <a:r>
              <a:rPr lang="en-GB" sz="2000" dirty="0" smtClean="0">
                <a:solidFill>
                  <a:schemeClr val="tx1"/>
                </a:solidFill>
              </a:rPr>
              <a:t>What types of films are you into?</a:t>
            </a:r>
          </a:p>
          <a:p>
            <a:r>
              <a:rPr lang="en-GB" sz="2000" dirty="0" smtClean="0">
                <a:solidFill>
                  <a:schemeClr val="tx1"/>
                </a:solidFill>
              </a:rPr>
              <a:t>What else do you like watching?</a:t>
            </a:r>
          </a:p>
          <a:p>
            <a:r>
              <a:rPr lang="en-GB" sz="2000" dirty="0" smtClean="0">
                <a:solidFill>
                  <a:schemeClr val="tx1"/>
                </a:solidFill>
              </a:rPr>
              <a:t>What do you think of Titanic?  (1F)</a:t>
            </a:r>
          </a:p>
          <a:p>
            <a:endParaRPr lang="en-GB" sz="2000" dirty="0">
              <a:solidFill>
                <a:schemeClr val="tx1"/>
              </a:solidFill>
            </a:endParaRPr>
          </a:p>
        </p:txBody>
      </p:sp>
      <p:sp>
        <p:nvSpPr>
          <p:cNvPr id="5" name="Symbol zastępczy obrazu 4"/>
          <p:cNvSpPr>
            <a:spLocks noGrp="1"/>
          </p:cNvSpPr>
          <p:nvPr>
            <p:ph type="pic" idx="1"/>
          </p:nvPr>
        </p:nvSpPr>
        <p:spPr/>
      </p:sp>
      <p:sp>
        <p:nvSpPr>
          <p:cNvPr id="3" name="pole tekstowe 2"/>
          <p:cNvSpPr txBox="1"/>
          <p:nvPr/>
        </p:nvSpPr>
        <p:spPr>
          <a:xfrm>
            <a:off x="1187624" y="1628800"/>
            <a:ext cx="2679455" cy="2554545"/>
          </a:xfrm>
          <a:prstGeom prst="rect">
            <a:avLst/>
          </a:prstGeom>
          <a:noFill/>
        </p:spPr>
        <p:txBody>
          <a:bodyPr wrap="square" rtlCol="0">
            <a:spAutoFit/>
          </a:bodyPr>
          <a:lstStyle/>
          <a:p>
            <a:r>
              <a:rPr lang="en-GB" sz="2000" b="1" dirty="0" smtClean="0">
                <a:solidFill>
                  <a:srgbClr val="C00000"/>
                </a:solidFill>
              </a:rPr>
              <a:t>That’s interesting</a:t>
            </a:r>
          </a:p>
          <a:p>
            <a:r>
              <a:rPr lang="en-GB" sz="2000" b="1" dirty="0" smtClean="0">
                <a:solidFill>
                  <a:srgbClr val="C00000"/>
                </a:solidFill>
              </a:rPr>
              <a:t>Really?</a:t>
            </a:r>
          </a:p>
          <a:p>
            <a:r>
              <a:rPr lang="en-GB" sz="2000" b="1" dirty="0" smtClean="0">
                <a:solidFill>
                  <a:srgbClr val="C00000"/>
                </a:solidFill>
              </a:rPr>
              <a:t>Cool!</a:t>
            </a:r>
          </a:p>
          <a:p>
            <a:r>
              <a:rPr lang="en-GB" sz="2000" b="1" dirty="0" smtClean="0">
                <a:solidFill>
                  <a:srgbClr val="C00000"/>
                </a:solidFill>
              </a:rPr>
              <a:t>No way!</a:t>
            </a:r>
          </a:p>
          <a:p>
            <a:r>
              <a:rPr lang="en-GB" sz="2000" b="1" dirty="0" smtClean="0">
                <a:solidFill>
                  <a:srgbClr val="C00000"/>
                </a:solidFill>
              </a:rPr>
              <a:t>Me too!   Me neither.</a:t>
            </a:r>
          </a:p>
          <a:p>
            <a:r>
              <a:rPr lang="en-GB" sz="2000" b="1" dirty="0" smtClean="0">
                <a:solidFill>
                  <a:srgbClr val="C00000"/>
                </a:solidFill>
              </a:rPr>
              <a:t>Wow!</a:t>
            </a:r>
          </a:p>
          <a:p>
            <a:r>
              <a:rPr lang="en-GB" sz="2000" b="1" dirty="0" smtClean="0">
                <a:solidFill>
                  <a:srgbClr val="C00000"/>
                </a:solidFill>
              </a:rPr>
              <a:t>Do you?   Are you?</a:t>
            </a:r>
          </a:p>
          <a:p>
            <a:endParaRPr lang="en-GB" sz="2000" b="1" dirty="0">
              <a:solidFill>
                <a:srgbClr val="0070C0"/>
              </a:solidFill>
            </a:endParaRPr>
          </a:p>
        </p:txBody>
      </p:sp>
    </p:spTree>
    <p:extLst>
      <p:ext uri="{BB962C8B-B14F-4D97-AF65-F5344CB8AC3E}">
        <p14:creationId xmlns:p14="http://schemas.microsoft.com/office/powerpoint/2010/main" val="245179765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872067" y="2675467"/>
            <a:ext cx="7804389" cy="3450696"/>
          </a:xfrm>
        </p:spPr>
        <p:txBody>
          <a:bodyPr>
            <a:normAutofit fontScale="70000" lnSpcReduction="20000"/>
          </a:bodyPr>
          <a:lstStyle/>
          <a:p>
            <a:r>
              <a:rPr lang="en-GB" sz="3200" b="1" dirty="0" smtClean="0">
                <a:solidFill>
                  <a:srgbClr val="002060"/>
                </a:solidFill>
              </a:rPr>
              <a:t>I (really/quite/absolutely)   </a:t>
            </a:r>
            <a:r>
              <a:rPr lang="en-GB" sz="3200" b="1" dirty="0" smtClean="0">
                <a:solidFill>
                  <a:schemeClr val="accent3">
                    <a:lumMod val="75000"/>
                  </a:schemeClr>
                </a:solidFill>
              </a:rPr>
              <a:t>like  / hate / can’t stand / prefer</a:t>
            </a:r>
            <a:r>
              <a:rPr lang="en-GB" sz="3200" dirty="0" smtClean="0">
                <a:solidFill>
                  <a:schemeClr val="accent3">
                    <a:lumMod val="75000"/>
                  </a:schemeClr>
                </a:solidFill>
              </a:rPr>
              <a:t>….</a:t>
            </a:r>
          </a:p>
          <a:p>
            <a:r>
              <a:rPr lang="en-GB" sz="3200" b="1" dirty="0" smtClean="0">
                <a:solidFill>
                  <a:srgbClr val="0070C0"/>
                </a:solidFill>
              </a:rPr>
              <a:t>I (don’t) like …  very much</a:t>
            </a:r>
          </a:p>
          <a:p>
            <a:r>
              <a:rPr lang="en-GB" sz="3200" b="1" dirty="0" smtClean="0">
                <a:solidFill>
                  <a:srgbClr val="002060"/>
                </a:solidFill>
              </a:rPr>
              <a:t>I don’t really </a:t>
            </a:r>
            <a:r>
              <a:rPr lang="en-GB" sz="3200" b="1" dirty="0" smtClean="0">
                <a:solidFill>
                  <a:schemeClr val="accent5">
                    <a:lumMod val="75000"/>
                  </a:schemeClr>
                </a:solidFill>
              </a:rPr>
              <a:t>care for </a:t>
            </a:r>
            <a:r>
              <a:rPr lang="en-GB" sz="3200" b="1" dirty="0" smtClean="0"/>
              <a:t>…</a:t>
            </a:r>
          </a:p>
          <a:p>
            <a:r>
              <a:rPr lang="en-GB" sz="3200" b="1" dirty="0" smtClean="0">
                <a:solidFill>
                  <a:srgbClr val="002060"/>
                </a:solidFill>
              </a:rPr>
              <a:t>… </a:t>
            </a:r>
            <a:r>
              <a:rPr lang="en-GB" sz="3200" b="1" dirty="0">
                <a:solidFill>
                  <a:srgbClr val="002060"/>
                </a:solidFill>
              </a:rPr>
              <a:t>are OK</a:t>
            </a:r>
          </a:p>
          <a:p>
            <a:r>
              <a:rPr lang="en-GB" sz="3200" b="1" dirty="0" smtClean="0">
                <a:solidFill>
                  <a:srgbClr val="002060"/>
                </a:solidFill>
              </a:rPr>
              <a:t>I’m</a:t>
            </a:r>
            <a:r>
              <a:rPr lang="en-GB" sz="3200" b="1" dirty="0" smtClean="0"/>
              <a:t> </a:t>
            </a:r>
            <a:r>
              <a:rPr lang="en-GB" sz="3200" b="1" dirty="0" smtClean="0">
                <a:solidFill>
                  <a:srgbClr val="CC0066"/>
                </a:solidFill>
              </a:rPr>
              <a:t>fond of </a:t>
            </a:r>
            <a:r>
              <a:rPr lang="en-GB" sz="3200" b="1" dirty="0" smtClean="0">
                <a:solidFill>
                  <a:srgbClr val="002060"/>
                </a:solidFill>
              </a:rPr>
              <a:t>…</a:t>
            </a:r>
          </a:p>
          <a:p>
            <a:r>
              <a:rPr lang="en-GB" sz="3200" b="1" dirty="0" smtClean="0">
                <a:solidFill>
                  <a:srgbClr val="002060"/>
                </a:solidFill>
              </a:rPr>
              <a:t>I’m</a:t>
            </a:r>
            <a:r>
              <a:rPr lang="en-GB" sz="3200" b="1" dirty="0" smtClean="0"/>
              <a:t> </a:t>
            </a:r>
            <a:r>
              <a:rPr lang="en-GB" sz="3200" b="1" dirty="0" smtClean="0">
                <a:solidFill>
                  <a:srgbClr val="CC0066"/>
                </a:solidFill>
              </a:rPr>
              <a:t>keen on </a:t>
            </a:r>
            <a:r>
              <a:rPr lang="en-GB" sz="3200" b="1" dirty="0" smtClean="0">
                <a:solidFill>
                  <a:srgbClr val="002060"/>
                </a:solidFill>
              </a:rPr>
              <a:t>…</a:t>
            </a:r>
          </a:p>
          <a:p>
            <a:r>
              <a:rPr lang="en-GB" sz="3200" b="1" dirty="0" smtClean="0">
                <a:solidFill>
                  <a:srgbClr val="002060"/>
                </a:solidFill>
              </a:rPr>
              <a:t>I’m</a:t>
            </a:r>
            <a:r>
              <a:rPr lang="en-GB" sz="3200" b="1" dirty="0" smtClean="0"/>
              <a:t> </a:t>
            </a:r>
            <a:r>
              <a:rPr lang="en-GB" sz="3200" b="1" dirty="0" smtClean="0">
                <a:solidFill>
                  <a:srgbClr val="CC0066"/>
                </a:solidFill>
              </a:rPr>
              <a:t>interested in </a:t>
            </a:r>
            <a:r>
              <a:rPr lang="en-GB" sz="3200" b="1" dirty="0" smtClean="0">
                <a:solidFill>
                  <a:srgbClr val="002060"/>
                </a:solidFill>
              </a:rPr>
              <a:t>…</a:t>
            </a:r>
          </a:p>
          <a:p>
            <a:r>
              <a:rPr lang="en-GB" sz="3200" b="1" dirty="0" smtClean="0">
                <a:solidFill>
                  <a:srgbClr val="002060"/>
                </a:solidFill>
              </a:rPr>
              <a:t>I’m</a:t>
            </a:r>
            <a:r>
              <a:rPr lang="en-GB" sz="3200" b="1" dirty="0" smtClean="0"/>
              <a:t> </a:t>
            </a:r>
            <a:r>
              <a:rPr lang="en-GB" sz="3200" b="1" dirty="0" smtClean="0">
                <a:solidFill>
                  <a:srgbClr val="002060"/>
                </a:solidFill>
              </a:rPr>
              <a:t>(not) really </a:t>
            </a:r>
            <a:r>
              <a:rPr lang="en-GB" sz="3200" b="1" dirty="0" smtClean="0">
                <a:solidFill>
                  <a:srgbClr val="CC0066"/>
                </a:solidFill>
              </a:rPr>
              <a:t>into</a:t>
            </a:r>
            <a:r>
              <a:rPr lang="en-GB" sz="3200" b="1" dirty="0" smtClean="0">
                <a:solidFill>
                  <a:srgbClr val="CC00CC"/>
                </a:solidFill>
              </a:rPr>
              <a:t> </a:t>
            </a:r>
            <a:r>
              <a:rPr lang="en-GB" sz="3200" b="1" dirty="0" smtClean="0">
                <a:solidFill>
                  <a:srgbClr val="002060"/>
                </a:solidFill>
              </a:rPr>
              <a:t>…</a:t>
            </a:r>
          </a:p>
          <a:p>
            <a:r>
              <a:rPr lang="en-GB" sz="3200" b="1" dirty="0" smtClean="0">
                <a:solidFill>
                  <a:srgbClr val="002060"/>
                </a:solidFill>
              </a:rPr>
              <a:t>I’m</a:t>
            </a:r>
            <a:r>
              <a:rPr lang="en-GB" sz="3200" b="1" dirty="0" smtClean="0"/>
              <a:t> </a:t>
            </a:r>
            <a:r>
              <a:rPr lang="en-GB" sz="3200" b="1" dirty="0" smtClean="0">
                <a:solidFill>
                  <a:srgbClr val="660033"/>
                </a:solidFill>
              </a:rPr>
              <a:t>a big fan of </a:t>
            </a:r>
            <a:r>
              <a:rPr lang="en-GB" sz="3200" b="1" dirty="0" smtClean="0">
                <a:solidFill>
                  <a:srgbClr val="002060"/>
                </a:solidFill>
              </a:rPr>
              <a:t>…        /        I’m </a:t>
            </a:r>
            <a:r>
              <a:rPr lang="en-GB" sz="3200" b="1" dirty="0" smtClean="0">
                <a:solidFill>
                  <a:srgbClr val="660033"/>
                </a:solidFill>
              </a:rPr>
              <a:t>not a big fan of</a:t>
            </a:r>
            <a:r>
              <a:rPr lang="en-GB" sz="3200" dirty="0" smtClean="0">
                <a:solidFill>
                  <a:srgbClr val="660033"/>
                </a:solidFill>
              </a:rPr>
              <a:t> </a:t>
            </a:r>
            <a:r>
              <a:rPr lang="en-GB" sz="3200" b="1" dirty="0" smtClean="0">
                <a:solidFill>
                  <a:srgbClr val="002060"/>
                </a:solidFill>
              </a:rPr>
              <a:t>…</a:t>
            </a:r>
          </a:p>
          <a:p>
            <a:endParaRPr lang="en-GB" b="1" dirty="0" smtClean="0"/>
          </a:p>
          <a:p>
            <a:endParaRPr lang="en-GB" dirty="0"/>
          </a:p>
        </p:txBody>
      </p:sp>
      <p:sp>
        <p:nvSpPr>
          <p:cNvPr id="2" name="Tytuł 1"/>
          <p:cNvSpPr>
            <a:spLocks noGrp="1"/>
          </p:cNvSpPr>
          <p:nvPr>
            <p:ph type="title"/>
          </p:nvPr>
        </p:nvSpPr>
        <p:spPr/>
        <p:txBody>
          <a:bodyPr>
            <a:normAutofit/>
          </a:bodyPr>
          <a:lstStyle/>
          <a:p>
            <a:r>
              <a:rPr lang="en-GB" dirty="0" smtClean="0"/>
              <a:t>like or dislike?</a:t>
            </a:r>
            <a:endParaRPr lang="en-GB" dirty="0"/>
          </a:p>
        </p:txBody>
      </p:sp>
    </p:spTree>
    <p:extLst>
      <p:ext uri="{BB962C8B-B14F-4D97-AF65-F5344CB8AC3E}">
        <p14:creationId xmlns:p14="http://schemas.microsoft.com/office/powerpoint/2010/main" val="297401449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pPr>
              <a:buFont typeface="Wingdings" panose="05000000000000000000" pitchFamily="2" charset="2"/>
              <a:buChar char="Ø"/>
            </a:pPr>
            <a:r>
              <a:rPr lang="en-GB" b="1" dirty="0" smtClean="0">
                <a:solidFill>
                  <a:srgbClr val="C00000"/>
                </a:solidFill>
              </a:rPr>
              <a:t>John:</a:t>
            </a:r>
          </a:p>
          <a:p>
            <a:pPr marL="0" indent="0">
              <a:buNone/>
            </a:pPr>
            <a:r>
              <a:rPr lang="en-GB" dirty="0">
                <a:solidFill>
                  <a:srgbClr val="C00000"/>
                </a:solidFill>
              </a:rPr>
              <a:t> </a:t>
            </a:r>
            <a:r>
              <a:rPr lang="en-GB" dirty="0" smtClean="0">
                <a:solidFill>
                  <a:srgbClr val="C00000"/>
                </a:solidFill>
              </a:rPr>
              <a:t>Do </a:t>
            </a:r>
            <a:r>
              <a:rPr lang="en-GB" dirty="0">
                <a:solidFill>
                  <a:srgbClr val="C00000"/>
                </a:solidFill>
              </a:rPr>
              <a:t>you want to go out somewhere tonight</a:t>
            </a:r>
            <a:r>
              <a:rPr lang="en-GB" dirty="0" smtClean="0">
                <a:solidFill>
                  <a:srgbClr val="C00000"/>
                </a:solidFill>
              </a:rPr>
              <a:t>?</a:t>
            </a:r>
          </a:p>
          <a:p>
            <a:pPr marL="0" indent="0">
              <a:buNone/>
            </a:pPr>
            <a:r>
              <a:rPr lang="en-GB" dirty="0" smtClean="0">
                <a:solidFill>
                  <a:srgbClr val="C00000"/>
                </a:solidFill>
              </a:rPr>
              <a:t> Would you like …</a:t>
            </a:r>
          </a:p>
          <a:p>
            <a:pPr>
              <a:buFont typeface="Wingdings" panose="05000000000000000000" pitchFamily="2" charset="2"/>
              <a:buChar char="v"/>
            </a:pPr>
            <a:r>
              <a:rPr lang="en-GB" b="1" dirty="0"/>
              <a:t>Fiona:</a:t>
            </a:r>
            <a:r>
              <a:rPr lang="en-GB" dirty="0"/>
              <a:t/>
            </a:r>
            <a:br>
              <a:rPr lang="en-GB" dirty="0"/>
            </a:br>
            <a:r>
              <a:rPr lang="en-GB" dirty="0"/>
              <a:t>A</a:t>
            </a:r>
            <a:r>
              <a:rPr lang="en-GB" dirty="0" smtClean="0"/>
              <a:t>) Oh </a:t>
            </a:r>
            <a:r>
              <a:rPr lang="en-GB" dirty="0"/>
              <a:t>there’s no one I want to see at the moment.</a:t>
            </a:r>
            <a:br>
              <a:rPr lang="en-GB" dirty="0"/>
            </a:br>
            <a:r>
              <a:rPr lang="en-GB" dirty="0" smtClean="0"/>
              <a:t>B) Yeah </a:t>
            </a:r>
            <a:r>
              <a:rPr lang="en-GB" dirty="0"/>
              <a:t>OK, I’ll have a look and see what’s on.</a:t>
            </a:r>
            <a:br>
              <a:rPr lang="en-GB" dirty="0"/>
            </a:br>
            <a:r>
              <a:rPr lang="en-GB" dirty="0" smtClean="0"/>
              <a:t>C) Oh</a:t>
            </a:r>
            <a:r>
              <a:rPr lang="en-GB" dirty="0"/>
              <a:t>, I don’t know, what were you thinking of?</a:t>
            </a:r>
            <a:br>
              <a:rPr lang="en-GB" dirty="0"/>
            </a:br>
            <a:r>
              <a:rPr lang="en-GB" dirty="0" smtClean="0"/>
              <a:t>D) Thanks </a:t>
            </a:r>
            <a:r>
              <a:rPr lang="en-GB" dirty="0"/>
              <a:t>but I’ve just eaten.</a:t>
            </a:r>
          </a:p>
        </p:txBody>
      </p:sp>
      <p:sp>
        <p:nvSpPr>
          <p:cNvPr id="3" name="Tytuł 2"/>
          <p:cNvSpPr>
            <a:spLocks noGrp="1"/>
          </p:cNvSpPr>
          <p:nvPr>
            <p:ph type="title"/>
          </p:nvPr>
        </p:nvSpPr>
        <p:spPr/>
        <p:txBody>
          <a:bodyPr/>
          <a:lstStyle/>
          <a:p>
            <a:r>
              <a:rPr lang="en-GB" dirty="0" smtClean="0"/>
              <a:t>Suggesting a night out</a:t>
            </a:r>
            <a:endParaRPr lang="en-GB" dirty="0"/>
          </a:p>
        </p:txBody>
      </p:sp>
    </p:spTree>
    <p:extLst>
      <p:ext uri="{BB962C8B-B14F-4D97-AF65-F5344CB8AC3E}">
        <p14:creationId xmlns:p14="http://schemas.microsoft.com/office/powerpoint/2010/main" val="48233039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ctrTitle"/>
          </p:nvPr>
        </p:nvSpPr>
        <p:spPr/>
        <p:txBody>
          <a:bodyPr/>
          <a:lstStyle/>
          <a:p>
            <a:r>
              <a:rPr lang="en-GB" dirty="0" smtClean="0"/>
              <a:t>What do you think of the film?</a:t>
            </a:r>
            <a:br>
              <a:rPr lang="en-GB" dirty="0" smtClean="0"/>
            </a:br>
            <a:r>
              <a:rPr lang="en-GB" dirty="0" smtClean="0"/>
              <a:t>Did you like it?</a:t>
            </a:r>
            <a:endParaRPr lang="en-GB" dirty="0"/>
          </a:p>
        </p:txBody>
      </p:sp>
      <p:sp>
        <p:nvSpPr>
          <p:cNvPr id="5" name="Podtytuł 4"/>
          <p:cNvSpPr>
            <a:spLocks noGrp="1"/>
          </p:cNvSpPr>
          <p:nvPr>
            <p:ph type="subTitle" idx="1"/>
          </p:nvPr>
        </p:nvSpPr>
        <p:spPr>
          <a:xfrm>
            <a:off x="1371600" y="3556000"/>
            <a:ext cx="7088832" cy="1745207"/>
          </a:xfrm>
        </p:spPr>
        <p:txBody>
          <a:bodyPr>
            <a:normAutofit lnSpcReduction="10000"/>
          </a:bodyPr>
          <a:lstStyle/>
          <a:p>
            <a:pPr algn="l"/>
            <a:r>
              <a:rPr lang="en-GB" dirty="0" smtClean="0">
                <a:solidFill>
                  <a:schemeClr val="tx1"/>
                </a:solidFill>
              </a:rPr>
              <a:t>Not really, it was too … / it was a bit ….</a:t>
            </a:r>
          </a:p>
          <a:p>
            <a:pPr algn="l"/>
            <a:r>
              <a:rPr lang="en-GB" dirty="0">
                <a:solidFill>
                  <a:srgbClr val="C00000"/>
                </a:solidFill>
              </a:rPr>
              <a:t>I loved that movie. </a:t>
            </a:r>
            <a:r>
              <a:rPr lang="en-GB" dirty="0" smtClean="0">
                <a:solidFill>
                  <a:srgbClr val="C00000"/>
                </a:solidFill>
              </a:rPr>
              <a:t>/ I really enjoyed it.</a:t>
            </a:r>
          </a:p>
          <a:p>
            <a:pPr algn="l"/>
            <a:r>
              <a:rPr lang="en-GB" dirty="0" smtClean="0">
                <a:solidFill>
                  <a:srgbClr val="C00000"/>
                </a:solidFill>
              </a:rPr>
              <a:t>The </a:t>
            </a:r>
            <a:r>
              <a:rPr lang="en-GB" dirty="0">
                <a:solidFill>
                  <a:srgbClr val="C00000"/>
                </a:solidFill>
              </a:rPr>
              <a:t>plot was great, and the acting was incredible. </a:t>
            </a:r>
            <a:endParaRPr lang="en-GB" dirty="0" smtClean="0">
              <a:solidFill>
                <a:srgbClr val="C00000"/>
              </a:solidFill>
            </a:endParaRPr>
          </a:p>
          <a:p>
            <a:pPr algn="l"/>
            <a:r>
              <a:rPr lang="en-GB" dirty="0" smtClean="0">
                <a:solidFill>
                  <a:srgbClr val="C00000"/>
                </a:solidFill>
              </a:rPr>
              <a:t>I </a:t>
            </a:r>
            <a:r>
              <a:rPr lang="en-GB" dirty="0">
                <a:solidFill>
                  <a:srgbClr val="C00000"/>
                </a:solidFill>
              </a:rPr>
              <a:t>wouldn't be surprised if it were nominated for </a:t>
            </a:r>
            <a:endParaRPr lang="en-GB" dirty="0" smtClean="0">
              <a:solidFill>
                <a:srgbClr val="C00000"/>
              </a:solidFill>
            </a:endParaRPr>
          </a:p>
          <a:p>
            <a:pPr algn="l"/>
            <a:r>
              <a:rPr lang="en-GB" dirty="0" smtClean="0">
                <a:solidFill>
                  <a:srgbClr val="C00000"/>
                </a:solidFill>
              </a:rPr>
              <a:t>an </a:t>
            </a:r>
            <a:r>
              <a:rPr lang="en-GB" dirty="0">
                <a:solidFill>
                  <a:srgbClr val="C00000"/>
                </a:solidFill>
              </a:rPr>
              <a:t>Academy Award. </a:t>
            </a:r>
          </a:p>
        </p:txBody>
      </p:sp>
    </p:spTree>
    <p:extLst>
      <p:ext uri="{BB962C8B-B14F-4D97-AF65-F5344CB8AC3E}">
        <p14:creationId xmlns:p14="http://schemas.microsoft.com/office/powerpoint/2010/main" val="120218023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827584" y="2564904"/>
            <a:ext cx="7408333" cy="3450696"/>
          </a:xfrm>
        </p:spPr>
        <p:txBody>
          <a:bodyPr>
            <a:normAutofit fontScale="92500" lnSpcReduction="10000"/>
          </a:bodyPr>
          <a:lstStyle/>
          <a:p>
            <a:r>
              <a:rPr lang="en-GB" b="1" dirty="0" smtClean="0"/>
              <a:t>It’s on</a:t>
            </a:r>
            <a:r>
              <a:rPr lang="en-GB" dirty="0" smtClean="0"/>
              <a:t> at Helios cinema.</a:t>
            </a:r>
          </a:p>
          <a:p>
            <a:r>
              <a:rPr lang="en-US" b="1" dirty="0" smtClean="0"/>
              <a:t>It’s based on </a:t>
            </a:r>
            <a:r>
              <a:rPr lang="en-US" dirty="0" smtClean="0"/>
              <a:t>the </a:t>
            </a:r>
            <a:r>
              <a:rPr lang="en-US" dirty="0"/>
              <a:t>novel by Robert </a:t>
            </a:r>
            <a:r>
              <a:rPr lang="en-US" dirty="0" smtClean="0"/>
              <a:t>Ludlum.</a:t>
            </a:r>
          </a:p>
          <a:p>
            <a:r>
              <a:rPr lang="en-US" b="1" dirty="0" smtClean="0"/>
              <a:t>It came out </a:t>
            </a:r>
            <a:r>
              <a:rPr lang="en-US" dirty="0" smtClean="0"/>
              <a:t>about a year ago.</a:t>
            </a:r>
          </a:p>
          <a:p>
            <a:r>
              <a:rPr lang="en-US" b="1" dirty="0" smtClean="0"/>
              <a:t>What did you think of it? ~~I really enjoyed it.</a:t>
            </a:r>
          </a:p>
          <a:p>
            <a:r>
              <a:rPr lang="en-US" dirty="0" smtClean="0"/>
              <a:t>What is it about?</a:t>
            </a:r>
          </a:p>
          <a:p>
            <a:r>
              <a:rPr lang="en-US" b="1" dirty="0" smtClean="0"/>
              <a:t>Who’s in it?</a:t>
            </a:r>
          </a:p>
          <a:p>
            <a:r>
              <a:rPr lang="en-US" dirty="0"/>
              <a:t>Danny </a:t>
            </a:r>
            <a:r>
              <a:rPr lang="en-US" dirty="0" smtClean="0"/>
              <a:t>DeVito </a:t>
            </a:r>
            <a:r>
              <a:rPr lang="en-US" b="1" dirty="0" smtClean="0"/>
              <a:t>plays </a:t>
            </a:r>
            <a:r>
              <a:rPr lang="en-US" dirty="0" smtClean="0"/>
              <a:t>a detective.</a:t>
            </a:r>
            <a:r>
              <a:rPr lang="en-US" dirty="0"/>
              <a:t>	</a:t>
            </a:r>
            <a:endParaRPr lang="en-US" dirty="0" smtClean="0"/>
          </a:p>
          <a:p>
            <a:r>
              <a:rPr lang="en-US" b="1" dirty="0" smtClean="0"/>
              <a:t>The script is a bit wooden.</a:t>
            </a:r>
          </a:p>
          <a:p>
            <a:r>
              <a:rPr lang="en-US" b="1" dirty="0" smtClean="0"/>
              <a:t>The acting is awful.</a:t>
            </a:r>
          </a:p>
          <a:p>
            <a:endParaRPr lang="en-GB" b="1" dirty="0"/>
          </a:p>
        </p:txBody>
      </p:sp>
      <p:sp>
        <p:nvSpPr>
          <p:cNvPr id="3" name="Tytuł 2"/>
          <p:cNvSpPr>
            <a:spLocks noGrp="1"/>
          </p:cNvSpPr>
          <p:nvPr>
            <p:ph type="title"/>
          </p:nvPr>
        </p:nvSpPr>
        <p:spPr/>
        <p:txBody>
          <a:bodyPr/>
          <a:lstStyle/>
          <a:p>
            <a:r>
              <a:rPr lang="en-GB" dirty="0" smtClean="0"/>
              <a:t>It’s on</a:t>
            </a:r>
            <a:endParaRPr lang="en-GB" dirty="0"/>
          </a:p>
        </p:txBody>
      </p:sp>
    </p:spTree>
    <p:extLst>
      <p:ext uri="{BB962C8B-B14F-4D97-AF65-F5344CB8AC3E}">
        <p14:creationId xmlns:p14="http://schemas.microsoft.com/office/powerpoint/2010/main" val="386613179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92500" lnSpcReduction="10000"/>
          </a:bodyPr>
          <a:lstStyle/>
          <a:p>
            <a:r>
              <a:rPr lang="en-US" b="1" dirty="0" smtClean="0"/>
              <a:t>The film is about </a:t>
            </a:r>
            <a:r>
              <a:rPr lang="en-US" dirty="0" smtClean="0"/>
              <a:t>2 women who fall in love with the same guy.</a:t>
            </a:r>
          </a:p>
          <a:p>
            <a:endParaRPr lang="en-US" b="1" dirty="0"/>
          </a:p>
          <a:p>
            <a:r>
              <a:rPr lang="en-US" b="1" dirty="0" smtClean="0"/>
              <a:t>It is set </a:t>
            </a:r>
            <a:r>
              <a:rPr lang="en-US" dirty="0" smtClean="0"/>
              <a:t>in </a:t>
            </a:r>
            <a:r>
              <a:rPr lang="en-US" dirty="0"/>
              <a:t>the early 20th </a:t>
            </a:r>
            <a:r>
              <a:rPr lang="en-US" dirty="0" smtClean="0"/>
              <a:t>century.</a:t>
            </a:r>
          </a:p>
          <a:p>
            <a:r>
              <a:rPr lang="en-US" b="1" dirty="0" smtClean="0"/>
              <a:t>Anna and the King is set </a:t>
            </a:r>
            <a:r>
              <a:rPr lang="en-US" dirty="0" smtClean="0"/>
              <a:t>in Thailand. </a:t>
            </a:r>
          </a:p>
          <a:p>
            <a:endParaRPr lang="en-US" dirty="0" smtClean="0"/>
          </a:p>
          <a:p>
            <a:endParaRPr lang="en-US" dirty="0" smtClean="0"/>
          </a:p>
          <a:p>
            <a:r>
              <a:rPr lang="en-US" b="1" dirty="0" smtClean="0"/>
              <a:t>It stars </a:t>
            </a:r>
            <a:r>
              <a:rPr lang="en-US" dirty="0" err="1"/>
              <a:t>L</a:t>
            </a:r>
            <a:r>
              <a:rPr lang="en-US" dirty="0" err="1" smtClean="0"/>
              <a:t>eorado</a:t>
            </a:r>
            <a:r>
              <a:rPr lang="en-US" dirty="0" smtClean="0"/>
              <a:t> Di </a:t>
            </a:r>
            <a:r>
              <a:rPr lang="en-US" dirty="0" err="1" smtClean="0"/>
              <a:t>Caprio</a:t>
            </a:r>
            <a:r>
              <a:rPr lang="en-US" dirty="0" smtClean="0"/>
              <a:t>.</a:t>
            </a:r>
          </a:p>
          <a:p>
            <a:r>
              <a:rPr lang="en-US" dirty="0" smtClean="0"/>
              <a:t>Leonardo Di </a:t>
            </a:r>
            <a:r>
              <a:rPr lang="en-US" dirty="0" err="1" smtClean="0"/>
              <a:t>Caprio</a:t>
            </a:r>
            <a:r>
              <a:rPr lang="en-US" dirty="0" smtClean="0"/>
              <a:t> </a:t>
            </a:r>
            <a:r>
              <a:rPr lang="en-US" b="1" dirty="0" smtClean="0"/>
              <a:t>plays</a:t>
            </a:r>
            <a:r>
              <a:rPr lang="en-US" dirty="0" smtClean="0"/>
              <a:t> Jack.</a:t>
            </a:r>
            <a:endParaRPr lang="en-GB" dirty="0"/>
          </a:p>
          <a:p>
            <a:endParaRPr lang="en-GB" dirty="0"/>
          </a:p>
        </p:txBody>
      </p:sp>
      <p:sp>
        <p:nvSpPr>
          <p:cNvPr id="3" name="Tytuł 2"/>
          <p:cNvSpPr>
            <a:spLocks noGrp="1"/>
          </p:cNvSpPr>
          <p:nvPr>
            <p:ph type="title"/>
          </p:nvPr>
        </p:nvSpPr>
        <p:spPr/>
        <p:txBody>
          <a:bodyPr/>
          <a:lstStyle/>
          <a:p>
            <a:r>
              <a:rPr lang="en-GB" dirty="0" smtClean="0"/>
              <a:t>It </a:t>
            </a:r>
            <a:r>
              <a:rPr lang="en-GB" dirty="0" err="1" smtClean="0"/>
              <a:t>it</a:t>
            </a:r>
            <a:r>
              <a:rPr lang="en-GB" dirty="0" smtClean="0"/>
              <a:t> set in…  / It stars…</a:t>
            </a:r>
            <a:endParaRPr lang="en-GB" dirty="0"/>
          </a:p>
        </p:txBody>
      </p:sp>
    </p:spTree>
    <p:extLst>
      <p:ext uri="{BB962C8B-B14F-4D97-AF65-F5344CB8AC3E}">
        <p14:creationId xmlns:p14="http://schemas.microsoft.com/office/powerpoint/2010/main" val="419545809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dirty="0"/>
              <a:t>a</a:t>
            </a:r>
            <a:r>
              <a:rPr lang="en-GB" dirty="0" smtClean="0"/>
              <a:t> clapper board</a:t>
            </a:r>
          </a:p>
          <a:p>
            <a:r>
              <a:rPr lang="en-GB" dirty="0"/>
              <a:t> </a:t>
            </a:r>
            <a:r>
              <a:rPr lang="en-GB" dirty="0" smtClean="0"/>
              <a:t>a film reel</a:t>
            </a:r>
            <a:endParaRPr lang="en-GB" dirty="0"/>
          </a:p>
        </p:txBody>
      </p:sp>
      <p:sp>
        <p:nvSpPr>
          <p:cNvPr id="3" name="Tytuł 2"/>
          <p:cNvSpPr>
            <a:spLocks noGrp="1"/>
          </p:cNvSpPr>
          <p:nvPr>
            <p:ph type="title"/>
          </p:nvPr>
        </p:nvSpPr>
        <p:spPr/>
        <p:txBody>
          <a:bodyPr/>
          <a:lstStyle/>
          <a:p>
            <a:endParaRPr lang="en-GB"/>
          </a:p>
        </p:txBody>
      </p:sp>
    </p:spTree>
    <p:extLst>
      <p:ext uri="{BB962C8B-B14F-4D97-AF65-F5344CB8AC3E}">
        <p14:creationId xmlns:p14="http://schemas.microsoft.com/office/powerpoint/2010/main" val="225384669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462732" y="1556792"/>
            <a:ext cx="8280920" cy="4801314"/>
          </a:xfrm>
          <a:prstGeom prst="rect">
            <a:avLst/>
          </a:prstGeom>
        </p:spPr>
        <p:txBody>
          <a:bodyPr wrap="square">
            <a:spAutoFit/>
          </a:bodyPr>
          <a:lstStyle/>
          <a:p>
            <a:r>
              <a:rPr lang="en-US" dirty="0"/>
              <a:t>Titanic was __________ by James Cameron and is one of the most ________ films ever made, at least, in commercial terms, and has grossed more than one billion dollars for its makers. </a:t>
            </a:r>
            <a:endParaRPr lang="en-GB" dirty="0"/>
          </a:p>
          <a:p>
            <a:r>
              <a:rPr lang="en-US" dirty="0"/>
              <a:t> </a:t>
            </a:r>
            <a:r>
              <a:rPr lang="en-US" dirty="0" smtClean="0"/>
              <a:t>It </a:t>
            </a:r>
            <a:r>
              <a:rPr lang="en-US" dirty="0"/>
              <a:t>______ Leonardo </a:t>
            </a:r>
            <a:r>
              <a:rPr lang="en-US" dirty="0" err="1"/>
              <a:t>DiCaprio</a:t>
            </a:r>
            <a:r>
              <a:rPr lang="en-US" dirty="0"/>
              <a:t> and Kate </a:t>
            </a:r>
            <a:r>
              <a:rPr lang="en-US" dirty="0" err="1"/>
              <a:t>Winslet</a:t>
            </a:r>
            <a:r>
              <a:rPr lang="en-US" dirty="0"/>
              <a:t> with Gloria Stuart and Billy Zane in supporting ______. It was the film that made </a:t>
            </a:r>
            <a:r>
              <a:rPr lang="en-US" dirty="0" err="1"/>
              <a:t>DiCaprio</a:t>
            </a:r>
            <a:r>
              <a:rPr lang="en-US" dirty="0"/>
              <a:t> famous. </a:t>
            </a:r>
            <a:endParaRPr lang="en-GB" dirty="0"/>
          </a:p>
          <a:p>
            <a:r>
              <a:rPr lang="en-US" dirty="0"/>
              <a:t> </a:t>
            </a:r>
            <a:endParaRPr lang="en-GB" dirty="0"/>
          </a:p>
          <a:p>
            <a:r>
              <a:rPr lang="en-US" dirty="0"/>
              <a:t>It is _______ aboard the ill-fated liner Titanic than sank on 14 April, 1912 after hitting an iceberg in the north Atlantic. It is not, however, a true-to-____ account of the disaster, focusing instead, on an on-board romance between two entirely fictional __________ .</a:t>
            </a:r>
            <a:endParaRPr lang="en-GB" dirty="0"/>
          </a:p>
          <a:p>
            <a:r>
              <a:rPr lang="en-US" dirty="0"/>
              <a:t> </a:t>
            </a:r>
            <a:r>
              <a:rPr lang="en-US" dirty="0" err="1" smtClean="0"/>
              <a:t>DiCaprio</a:t>
            </a:r>
            <a:r>
              <a:rPr lang="en-US" dirty="0" smtClean="0"/>
              <a:t> </a:t>
            </a:r>
            <a:r>
              <a:rPr lang="en-US" dirty="0"/>
              <a:t>_____ Jack, a young artist, leaving England for a better life in the United States. He is poor and travelling in the cheapest part of the ship. Rose, ___________ by Kate </a:t>
            </a:r>
            <a:r>
              <a:rPr lang="en-US" dirty="0" err="1"/>
              <a:t>Winslet</a:t>
            </a:r>
            <a:r>
              <a:rPr lang="en-US" dirty="0"/>
              <a:t>, is a rich young woman engaged to be married and travelling in the luxury of a first class cabin. </a:t>
            </a:r>
            <a:endParaRPr lang="en-US" dirty="0" smtClean="0"/>
          </a:p>
          <a:p>
            <a:endParaRPr lang="en-US" dirty="0" smtClean="0"/>
          </a:p>
          <a:p>
            <a:endParaRPr lang="en-GB" dirty="0" smtClean="0"/>
          </a:p>
          <a:p>
            <a:r>
              <a:rPr lang="en-US" dirty="0"/>
              <a:t> </a:t>
            </a:r>
            <a:endParaRPr lang="en-GB" dirty="0"/>
          </a:p>
        </p:txBody>
      </p:sp>
      <p:graphicFrame>
        <p:nvGraphicFramePr>
          <p:cNvPr id="7" name="Symbol zastępczy zawartości 3"/>
          <p:cNvGraphicFramePr>
            <a:graphicFrameLocks/>
          </p:cNvGraphicFramePr>
          <p:nvPr>
            <p:extLst>
              <p:ext uri="{D42A27DB-BD31-4B8C-83A1-F6EECF244321}">
                <p14:modId xmlns:p14="http://schemas.microsoft.com/office/powerpoint/2010/main" val="2321544497"/>
              </p:ext>
            </p:extLst>
          </p:nvPr>
        </p:nvGraphicFramePr>
        <p:xfrm>
          <a:off x="2292288" y="5589240"/>
          <a:ext cx="4572000" cy="758190"/>
        </p:xfrm>
        <a:graphic>
          <a:graphicData uri="http://schemas.openxmlformats.org/drawingml/2006/table">
            <a:tbl>
              <a:tblPr>
                <a:tableStyleId>{5C22544A-7EE6-4342-B048-85BDC9FD1C3A}</a:tableStyleId>
              </a:tblPr>
              <a:tblGrid>
                <a:gridCol w="762000"/>
                <a:gridCol w="762000"/>
                <a:gridCol w="758031"/>
                <a:gridCol w="765969"/>
                <a:gridCol w="762000"/>
                <a:gridCol w="762000"/>
              </a:tblGrid>
              <a:tr h="0">
                <a:tc>
                  <a:txBody>
                    <a:bodyPr/>
                    <a:lstStyle/>
                    <a:p>
                      <a:pPr>
                        <a:spcAft>
                          <a:spcPts val="0"/>
                        </a:spcAft>
                      </a:pPr>
                      <a:r>
                        <a:rPr lang="en-US" sz="1200" dirty="0">
                          <a:effectLst/>
                        </a:rPr>
                        <a:t>awards</a:t>
                      </a:r>
                      <a:endParaRPr lang="en-GB" sz="1200" dirty="0">
                        <a:effectLst/>
                        <a:latin typeface="Times New Roman"/>
                        <a:ea typeface="Times New Roman"/>
                      </a:endParaRPr>
                    </a:p>
                  </a:txBody>
                  <a:tcPr marL="34925" marR="34925" marT="34925" marB="34925"/>
                </a:tc>
                <a:tc>
                  <a:txBody>
                    <a:bodyPr/>
                    <a:lstStyle/>
                    <a:p>
                      <a:pPr>
                        <a:spcAft>
                          <a:spcPts val="0"/>
                        </a:spcAft>
                      </a:pPr>
                      <a:r>
                        <a:rPr lang="en-US" sz="1200" dirty="0">
                          <a:effectLst/>
                        </a:rPr>
                        <a:t>box-office</a:t>
                      </a:r>
                      <a:endParaRPr lang="en-GB" sz="1200" dirty="0">
                        <a:effectLst/>
                        <a:latin typeface="Times New Roman"/>
                        <a:ea typeface="Times New Roman"/>
                      </a:endParaRPr>
                    </a:p>
                  </a:txBody>
                  <a:tcPr marL="34925" marR="34925" marT="34925" marB="34925"/>
                </a:tc>
                <a:tc>
                  <a:txBody>
                    <a:bodyPr/>
                    <a:lstStyle/>
                    <a:p>
                      <a:pPr>
                        <a:spcAft>
                          <a:spcPts val="0"/>
                        </a:spcAft>
                      </a:pPr>
                      <a:r>
                        <a:rPr lang="en-US" sz="1200">
                          <a:effectLst/>
                        </a:rPr>
                        <a:t>successful</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characters</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Visual</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Costume</a:t>
                      </a:r>
                      <a:endParaRPr lang="en-GB" sz="1200">
                        <a:effectLst/>
                        <a:latin typeface="Times New Roman"/>
                        <a:ea typeface="Times New Roman"/>
                      </a:endParaRPr>
                    </a:p>
                  </a:txBody>
                  <a:tcPr marL="34925" marR="34925" marT="34925" marB="34925"/>
                </a:tc>
              </a:tr>
              <a:tr h="0">
                <a:tc>
                  <a:txBody>
                    <a:bodyPr/>
                    <a:lstStyle/>
                    <a:p>
                      <a:pPr>
                        <a:spcAft>
                          <a:spcPts val="0"/>
                        </a:spcAft>
                      </a:pPr>
                      <a:r>
                        <a:rPr lang="en-US" sz="1200">
                          <a:effectLst/>
                        </a:rPr>
                        <a:t>critics</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set</a:t>
                      </a:r>
                      <a:endParaRPr lang="en-GB" sz="1200">
                        <a:effectLst/>
                        <a:latin typeface="Times New Roman"/>
                        <a:ea typeface="Times New Roman"/>
                      </a:endParaRPr>
                    </a:p>
                  </a:txBody>
                  <a:tcPr marL="34925" marR="34925" marT="34925" marB="34925"/>
                </a:tc>
                <a:tc>
                  <a:txBody>
                    <a:bodyPr/>
                    <a:lstStyle/>
                    <a:p>
                      <a:pPr>
                        <a:spcAft>
                          <a:spcPts val="0"/>
                        </a:spcAft>
                      </a:pPr>
                      <a:r>
                        <a:rPr lang="en-US" sz="1200" dirty="0">
                          <a:effectLst/>
                        </a:rPr>
                        <a:t>directed</a:t>
                      </a:r>
                      <a:endParaRPr lang="en-GB" sz="1200" dirty="0">
                        <a:effectLst/>
                        <a:latin typeface="Times New Roman"/>
                        <a:ea typeface="Times New Roman"/>
                      </a:endParaRPr>
                    </a:p>
                  </a:txBody>
                  <a:tcPr marL="34925" marR="34925" marT="34925" marB="34925"/>
                </a:tc>
                <a:tc>
                  <a:txBody>
                    <a:bodyPr/>
                    <a:lstStyle/>
                    <a:p>
                      <a:pPr>
                        <a:spcAft>
                          <a:spcPts val="0"/>
                        </a:spcAft>
                      </a:pPr>
                      <a:r>
                        <a:rPr lang="en-US" sz="1200">
                          <a:effectLst/>
                        </a:rPr>
                        <a:t>released</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Director</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life</a:t>
                      </a:r>
                      <a:endParaRPr lang="en-GB" sz="1200">
                        <a:effectLst/>
                        <a:latin typeface="Times New Roman"/>
                        <a:ea typeface="Times New Roman"/>
                      </a:endParaRPr>
                    </a:p>
                  </a:txBody>
                  <a:tcPr marL="34925" marR="34925" marT="34925" marB="34925"/>
                </a:tc>
              </a:tr>
              <a:tr h="0">
                <a:tc>
                  <a:txBody>
                    <a:bodyPr/>
                    <a:lstStyle/>
                    <a:p>
                      <a:pPr>
                        <a:spcAft>
                          <a:spcPts val="0"/>
                        </a:spcAft>
                      </a:pPr>
                      <a:r>
                        <a:rPr lang="en-US" sz="1200">
                          <a:effectLst/>
                        </a:rPr>
                        <a:t>Musical</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played</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stars</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roles</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plays</a:t>
                      </a:r>
                      <a:endParaRPr lang="en-GB" sz="1200">
                        <a:effectLst/>
                        <a:latin typeface="Times New Roman"/>
                        <a:ea typeface="Times New Roman"/>
                      </a:endParaRPr>
                    </a:p>
                  </a:txBody>
                  <a:tcPr marL="34925" marR="34925" marT="34925" marB="34925"/>
                </a:tc>
                <a:tc>
                  <a:txBody>
                    <a:bodyPr/>
                    <a:lstStyle/>
                    <a:p>
                      <a:pPr>
                        <a:spcAft>
                          <a:spcPts val="0"/>
                        </a:spcAft>
                      </a:pPr>
                      <a:r>
                        <a:rPr lang="en-US" sz="1200" dirty="0">
                          <a:effectLst/>
                        </a:rPr>
                        <a:t> </a:t>
                      </a:r>
                      <a:endParaRPr lang="en-GB" sz="1200" dirty="0">
                        <a:effectLst/>
                        <a:latin typeface="Times New Roman"/>
                        <a:ea typeface="Times New Roman"/>
                      </a:endParaRPr>
                    </a:p>
                  </a:txBody>
                  <a:tcPr marL="34925" marR="34925" marT="34925" marB="34925"/>
                </a:tc>
              </a:tr>
            </a:tbl>
          </a:graphicData>
        </a:graphic>
      </p:graphicFrame>
      <p:sp>
        <p:nvSpPr>
          <p:cNvPr id="8" name="Tytuł 7"/>
          <p:cNvSpPr>
            <a:spLocks noGrp="1"/>
          </p:cNvSpPr>
          <p:nvPr>
            <p:ph type="title"/>
          </p:nvPr>
        </p:nvSpPr>
        <p:spPr/>
        <p:txBody>
          <a:bodyPr>
            <a:normAutofit/>
          </a:bodyPr>
          <a:lstStyle/>
          <a:p>
            <a:r>
              <a:rPr lang="en-GB" dirty="0" smtClean="0"/>
              <a:t>Titanic  gap-fill </a:t>
            </a:r>
            <a:endParaRPr lang="en-GB" dirty="0"/>
          </a:p>
        </p:txBody>
      </p:sp>
    </p:spTree>
    <p:extLst>
      <p:ext uri="{BB962C8B-B14F-4D97-AF65-F5344CB8AC3E}">
        <p14:creationId xmlns:p14="http://schemas.microsoft.com/office/powerpoint/2010/main" val="284552079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1772816"/>
            <a:ext cx="7632848" cy="3816429"/>
          </a:xfrm>
          <a:prstGeom prst="rect">
            <a:avLst/>
          </a:prstGeom>
        </p:spPr>
        <p:txBody>
          <a:bodyPr wrap="square">
            <a:spAutoFit/>
          </a:bodyPr>
          <a:lstStyle/>
          <a:p>
            <a:r>
              <a:rPr lang="en-US" dirty="0"/>
              <a:t>They meet by chance and are immediately attracted to each other. Jack is handsome, lively, and above all, good fun. By contrast, Cal Hockley, the wealthy man that Rose is engaged to, is  pompous and arrogant. Rose and Jack quickly fall in love after Jack saves Rose’s life when she nearly falls over the side of the ship. </a:t>
            </a:r>
            <a:endParaRPr lang="en-GB" dirty="0"/>
          </a:p>
          <a:p>
            <a:endParaRPr lang="en-US" sz="800" dirty="0" smtClean="0"/>
          </a:p>
          <a:p>
            <a:r>
              <a:rPr lang="en-US" dirty="0" smtClean="0"/>
              <a:t>The </a:t>
            </a:r>
            <a:r>
              <a:rPr lang="en-US" dirty="0"/>
              <a:t>film was a huge _____ -________ success when it was _________ in 1997, although some _________ were less enthusiastic, seeing the movie as over-sentimental. Nonetheless, it managed to win no less than 11 Academy ________ including those for Best _________, Best _________ Score , Best __________ Effects and Best _________ Design</a:t>
            </a:r>
            <a:r>
              <a:rPr lang="en-US" dirty="0" smtClean="0"/>
              <a:t>.</a:t>
            </a:r>
          </a:p>
          <a:p>
            <a:endParaRPr lang="en-US" dirty="0"/>
          </a:p>
          <a:p>
            <a:endParaRPr lang="en-US" dirty="0" smtClean="0"/>
          </a:p>
          <a:p>
            <a:endParaRPr lang="en-GB" dirty="0"/>
          </a:p>
        </p:txBody>
      </p:sp>
      <p:graphicFrame>
        <p:nvGraphicFramePr>
          <p:cNvPr id="3" name="Symbol zastępczy zawartości 3"/>
          <p:cNvGraphicFramePr>
            <a:graphicFrameLocks/>
          </p:cNvGraphicFramePr>
          <p:nvPr>
            <p:extLst>
              <p:ext uri="{D42A27DB-BD31-4B8C-83A1-F6EECF244321}">
                <p14:modId xmlns:p14="http://schemas.microsoft.com/office/powerpoint/2010/main" val="153714756"/>
              </p:ext>
            </p:extLst>
          </p:nvPr>
        </p:nvGraphicFramePr>
        <p:xfrm>
          <a:off x="2051720" y="5210150"/>
          <a:ext cx="4572000" cy="758190"/>
        </p:xfrm>
        <a:graphic>
          <a:graphicData uri="http://schemas.openxmlformats.org/drawingml/2006/table">
            <a:tbl>
              <a:tblPr>
                <a:tableStyleId>{5C22544A-7EE6-4342-B048-85BDC9FD1C3A}</a:tableStyleId>
              </a:tblPr>
              <a:tblGrid>
                <a:gridCol w="762000"/>
                <a:gridCol w="762000"/>
                <a:gridCol w="758031"/>
                <a:gridCol w="765969"/>
                <a:gridCol w="762000"/>
                <a:gridCol w="762000"/>
              </a:tblGrid>
              <a:tr h="0">
                <a:tc>
                  <a:txBody>
                    <a:bodyPr/>
                    <a:lstStyle/>
                    <a:p>
                      <a:pPr>
                        <a:spcAft>
                          <a:spcPts val="0"/>
                        </a:spcAft>
                      </a:pPr>
                      <a:r>
                        <a:rPr lang="en-US" sz="1200" dirty="0">
                          <a:effectLst/>
                        </a:rPr>
                        <a:t>awards</a:t>
                      </a:r>
                      <a:endParaRPr lang="en-GB" sz="1200" dirty="0">
                        <a:effectLst/>
                        <a:latin typeface="Times New Roman"/>
                        <a:ea typeface="Times New Roman"/>
                      </a:endParaRPr>
                    </a:p>
                  </a:txBody>
                  <a:tcPr marL="34925" marR="34925" marT="34925" marB="34925"/>
                </a:tc>
                <a:tc>
                  <a:txBody>
                    <a:bodyPr/>
                    <a:lstStyle/>
                    <a:p>
                      <a:pPr>
                        <a:spcAft>
                          <a:spcPts val="0"/>
                        </a:spcAft>
                      </a:pPr>
                      <a:r>
                        <a:rPr lang="en-US" sz="1200" dirty="0">
                          <a:effectLst/>
                        </a:rPr>
                        <a:t>box-office</a:t>
                      </a:r>
                      <a:endParaRPr lang="en-GB" sz="1200" dirty="0">
                        <a:effectLst/>
                        <a:latin typeface="Times New Roman"/>
                        <a:ea typeface="Times New Roman"/>
                      </a:endParaRPr>
                    </a:p>
                  </a:txBody>
                  <a:tcPr marL="34925" marR="34925" marT="34925" marB="34925"/>
                </a:tc>
                <a:tc>
                  <a:txBody>
                    <a:bodyPr/>
                    <a:lstStyle/>
                    <a:p>
                      <a:pPr>
                        <a:spcAft>
                          <a:spcPts val="0"/>
                        </a:spcAft>
                      </a:pPr>
                      <a:r>
                        <a:rPr lang="en-US" sz="1200">
                          <a:effectLst/>
                        </a:rPr>
                        <a:t>successful</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characters</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Visual</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Costume</a:t>
                      </a:r>
                      <a:endParaRPr lang="en-GB" sz="1200">
                        <a:effectLst/>
                        <a:latin typeface="Times New Roman"/>
                        <a:ea typeface="Times New Roman"/>
                      </a:endParaRPr>
                    </a:p>
                  </a:txBody>
                  <a:tcPr marL="34925" marR="34925" marT="34925" marB="34925"/>
                </a:tc>
              </a:tr>
              <a:tr h="0">
                <a:tc>
                  <a:txBody>
                    <a:bodyPr/>
                    <a:lstStyle/>
                    <a:p>
                      <a:pPr>
                        <a:spcAft>
                          <a:spcPts val="0"/>
                        </a:spcAft>
                      </a:pPr>
                      <a:r>
                        <a:rPr lang="en-US" sz="1200">
                          <a:effectLst/>
                        </a:rPr>
                        <a:t>critics</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set</a:t>
                      </a:r>
                      <a:endParaRPr lang="en-GB" sz="1200">
                        <a:effectLst/>
                        <a:latin typeface="Times New Roman"/>
                        <a:ea typeface="Times New Roman"/>
                      </a:endParaRPr>
                    </a:p>
                  </a:txBody>
                  <a:tcPr marL="34925" marR="34925" marT="34925" marB="34925"/>
                </a:tc>
                <a:tc>
                  <a:txBody>
                    <a:bodyPr/>
                    <a:lstStyle/>
                    <a:p>
                      <a:pPr>
                        <a:spcAft>
                          <a:spcPts val="0"/>
                        </a:spcAft>
                      </a:pPr>
                      <a:r>
                        <a:rPr lang="en-US" sz="1200" dirty="0">
                          <a:effectLst/>
                        </a:rPr>
                        <a:t>directed</a:t>
                      </a:r>
                      <a:endParaRPr lang="en-GB" sz="1200" dirty="0">
                        <a:effectLst/>
                        <a:latin typeface="Times New Roman"/>
                        <a:ea typeface="Times New Roman"/>
                      </a:endParaRPr>
                    </a:p>
                  </a:txBody>
                  <a:tcPr marL="34925" marR="34925" marT="34925" marB="34925"/>
                </a:tc>
                <a:tc>
                  <a:txBody>
                    <a:bodyPr/>
                    <a:lstStyle/>
                    <a:p>
                      <a:pPr>
                        <a:spcAft>
                          <a:spcPts val="0"/>
                        </a:spcAft>
                      </a:pPr>
                      <a:r>
                        <a:rPr lang="en-US" sz="1200">
                          <a:effectLst/>
                        </a:rPr>
                        <a:t>released</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Director</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life</a:t>
                      </a:r>
                      <a:endParaRPr lang="en-GB" sz="1200">
                        <a:effectLst/>
                        <a:latin typeface="Times New Roman"/>
                        <a:ea typeface="Times New Roman"/>
                      </a:endParaRPr>
                    </a:p>
                  </a:txBody>
                  <a:tcPr marL="34925" marR="34925" marT="34925" marB="34925"/>
                </a:tc>
              </a:tr>
              <a:tr h="0">
                <a:tc>
                  <a:txBody>
                    <a:bodyPr/>
                    <a:lstStyle/>
                    <a:p>
                      <a:pPr>
                        <a:spcAft>
                          <a:spcPts val="0"/>
                        </a:spcAft>
                      </a:pPr>
                      <a:r>
                        <a:rPr lang="en-US" sz="1200">
                          <a:effectLst/>
                        </a:rPr>
                        <a:t>Musical</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played</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stars</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roles</a:t>
                      </a:r>
                      <a:endParaRPr lang="en-GB" sz="1200">
                        <a:effectLst/>
                        <a:latin typeface="Times New Roman"/>
                        <a:ea typeface="Times New Roman"/>
                      </a:endParaRPr>
                    </a:p>
                  </a:txBody>
                  <a:tcPr marL="34925" marR="34925" marT="34925" marB="34925"/>
                </a:tc>
                <a:tc>
                  <a:txBody>
                    <a:bodyPr/>
                    <a:lstStyle/>
                    <a:p>
                      <a:pPr>
                        <a:spcAft>
                          <a:spcPts val="0"/>
                        </a:spcAft>
                      </a:pPr>
                      <a:r>
                        <a:rPr lang="en-US" sz="1200">
                          <a:effectLst/>
                        </a:rPr>
                        <a:t>plays</a:t>
                      </a:r>
                      <a:endParaRPr lang="en-GB" sz="1200">
                        <a:effectLst/>
                        <a:latin typeface="Times New Roman"/>
                        <a:ea typeface="Times New Roman"/>
                      </a:endParaRPr>
                    </a:p>
                  </a:txBody>
                  <a:tcPr marL="34925" marR="34925" marT="34925" marB="34925"/>
                </a:tc>
                <a:tc>
                  <a:txBody>
                    <a:bodyPr/>
                    <a:lstStyle/>
                    <a:p>
                      <a:pPr>
                        <a:spcAft>
                          <a:spcPts val="0"/>
                        </a:spcAft>
                      </a:pPr>
                      <a:r>
                        <a:rPr lang="en-US" sz="1200" dirty="0">
                          <a:effectLst/>
                        </a:rPr>
                        <a:t> </a:t>
                      </a:r>
                      <a:endParaRPr lang="en-GB" sz="1200" dirty="0">
                        <a:effectLst/>
                        <a:latin typeface="Times New Roman"/>
                        <a:ea typeface="Times New Roman"/>
                      </a:endParaRPr>
                    </a:p>
                  </a:txBody>
                  <a:tcPr marL="34925" marR="34925" marT="34925" marB="34925"/>
                </a:tc>
              </a:tr>
            </a:tbl>
          </a:graphicData>
        </a:graphic>
      </p:graphicFrame>
    </p:spTree>
    <p:extLst>
      <p:ext uri="{BB962C8B-B14F-4D97-AF65-F5344CB8AC3E}">
        <p14:creationId xmlns:p14="http://schemas.microsoft.com/office/powerpoint/2010/main" val="322446592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51520" y="1700808"/>
            <a:ext cx="8640960" cy="3693319"/>
          </a:xfrm>
          <a:prstGeom prst="rect">
            <a:avLst/>
          </a:prstGeom>
        </p:spPr>
        <p:txBody>
          <a:bodyPr wrap="square">
            <a:spAutoFit/>
          </a:bodyPr>
          <a:lstStyle/>
          <a:p>
            <a:r>
              <a:rPr lang="en-US" dirty="0"/>
              <a:t>Titanic was </a:t>
            </a:r>
            <a:r>
              <a:rPr lang="en-US" b="1" dirty="0"/>
              <a:t>directed</a:t>
            </a:r>
            <a:r>
              <a:rPr lang="en-US" dirty="0"/>
              <a:t> by James Cameron and is one of the most </a:t>
            </a:r>
            <a:r>
              <a:rPr lang="en-US" b="1" dirty="0"/>
              <a:t>successful</a:t>
            </a:r>
            <a:r>
              <a:rPr lang="en-US" dirty="0"/>
              <a:t> films ever made, at least, in commercial terms, and has grossed more than one billion dollars for its makers. </a:t>
            </a:r>
            <a:endParaRPr lang="en-GB" dirty="0"/>
          </a:p>
          <a:p>
            <a:r>
              <a:rPr lang="en-US" dirty="0"/>
              <a:t>It </a:t>
            </a:r>
            <a:r>
              <a:rPr lang="en-US" b="1" dirty="0"/>
              <a:t>stars</a:t>
            </a:r>
            <a:r>
              <a:rPr lang="en-US" dirty="0"/>
              <a:t> Leonardo </a:t>
            </a:r>
            <a:r>
              <a:rPr lang="en-US" dirty="0" err="1"/>
              <a:t>DiCaprio</a:t>
            </a:r>
            <a:r>
              <a:rPr lang="en-US" dirty="0"/>
              <a:t> and Kate </a:t>
            </a:r>
            <a:r>
              <a:rPr lang="en-US" dirty="0" err="1"/>
              <a:t>Winslet</a:t>
            </a:r>
            <a:r>
              <a:rPr lang="en-US" dirty="0"/>
              <a:t> with Gloria Stuart and Billy Zane in supporting </a:t>
            </a:r>
            <a:r>
              <a:rPr lang="en-US" b="1" dirty="0"/>
              <a:t>roles</a:t>
            </a:r>
            <a:r>
              <a:rPr lang="en-US" dirty="0"/>
              <a:t>. It was the film that made </a:t>
            </a:r>
            <a:r>
              <a:rPr lang="en-US" dirty="0" err="1"/>
              <a:t>DiCaprio</a:t>
            </a:r>
            <a:r>
              <a:rPr lang="en-US" dirty="0"/>
              <a:t> famous. </a:t>
            </a:r>
            <a:endParaRPr lang="en-GB" dirty="0"/>
          </a:p>
          <a:p>
            <a:r>
              <a:rPr lang="en-US" dirty="0"/>
              <a:t>It is </a:t>
            </a:r>
            <a:r>
              <a:rPr lang="en-US" b="1" dirty="0"/>
              <a:t>set</a:t>
            </a:r>
            <a:r>
              <a:rPr lang="en-US" dirty="0"/>
              <a:t> aboard the ill-fated liner Titanic than sank on 14 April, 1912 after hitting an iceberg in the north Atlantic. It is not, however, a true-to-</a:t>
            </a:r>
            <a:r>
              <a:rPr lang="en-US" b="1" dirty="0"/>
              <a:t>life</a:t>
            </a:r>
            <a:r>
              <a:rPr lang="en-US" dirty="0"/>
              <a:t> account of the disaster, focusing instead, on an on-board romance between two entirely fictional </a:t>
            </a:r>
            <a:r>
              <a:rPr lang="en-US" b="1" dirty="0"/>
              <a:t>characters</a:t>
            </a:r>
            <a:r>
              <a:rPr lang="en-US" dirty="0"/>
              <a:t>.</a:t>
            </a:r>
            <a:endParaRPr lang="en-GB" dirty="0"/>
          </a:p>
          <a:p>
            <a:r>
              <a:rPr lang="en-US" dirty="0"/>
              <a:t> </a:t>
            </a:r>
            <a:endParaRPr lang="en-GB" dirty="0"/>
          </a:p>
          <a:p>
            <a:r>
              <a:rPr lang="en-US" dirty="0" err="1"/>
              <a:t>DiCaprio</a:t>
            </a:r>
            <a:r>
              <a:rPr lang="en-US" dirty="0"/>
              <a:t> </a:t>
            </a:r>
            <a:r>
              <a:rPr lang="en-US" b="1" dirty="0"/>
              <a:t>plays</a:t>
            </a:r>
            <a:r>
              <a:rPr lang="en-US" dirty="0"/>
              <a:t> Jack, a young artist, leaving England for a better life in the United States. He is poor and travelling in the cheapest part of the ship. Rose,</a:t>
            </a:r>
            <a:r>
              <a:rPr lang="en-US" b="1" dirty="0"/>
              <a:t> played</a:t>
            </a:r>
            <a:r>
              <a:rPr lang="en-US" dirty="0"/>
              <a:t> by Kate </a:t>
            </a:r>
            <a:r>
              <a:rPr lang="en-US" dirty="0" err="1"/>
              <a:t>Winslet</a:t>
            </a:r>
            <a:r>
              <a:rPr lang="en-US" dirty="0"/>
              <a:t>, is a rich young woman engaged to be married and travelling in the luxury of a first class cabin. </a:t>
            </a:r>
            <a:endParaRPr lang="en-GB" dirty="0"/>
          </a:p>
        </p:txBody>
      </p:sp>
    </p:spTree>
    <p:extLst>
      <p:ext uri="{BB962C8B-B14F-4D97-AF65-F5344CB8AC3E}">
        <p14:creationId xmlns:p14="http://schemas.microsoft.com/office/powerpoint/2010/main" val="33794202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27584" y="1988840"/>
            <a:ext cx="7488832" cy="3139321"/>
          </a:xfrm>
          <a:prstGeom prst="rect">
            <a:avLst/>
          </a:prstGeom>
        </p:spPr>
        <p:txBody>
          <a:bodyPr wrap="square">
            <a:spAutoFit/>
          </a:bodyPr>
          <a:lstStyle/>
          <a:p>
            <a:r>
              <a:rPr lang="en-US" dirty="0"/>
              <a:t>They meet by chance and are immediately attracted to each other. Jack is handsome, lively, and above all, good fun. By contrast, Cal Hockley, the wealthy man that Rose is engaged to, is  pompous and arrogant. Rose and Jack quickly fall in love after Jack saves Rose’s life when she nearly falls over the side of the ship. </a:t>
            </a:r>
            <a:endParaRPr lang="en-GB" dirty="0"/>
          </a:p>
          <a:p>
            <a:r>
              <a:rPr lang="en-US" dirty="0"/>
              <a:t> </a:t>
            </a:r>
            <a:endParaRPr lang="en-GB" dirty="0"/>
          </a:p>
          <a:p>
            <a:r>
              <a:rPr lang="en-US" dirty="0"/>
              <a:t>The film was a huge </a:t>
            </a:r>
            <a:r>
              <a:rPr lang="en-US" b="1" dirty="0"/>
              <a:t>box-office</a:t>
            </a:r>
            <a:r>
              <a:rPr lang="en-US" dirty="0"/>
              <a:t> success when it was </a:t>
            </a:r>
            <a:r>
              <a:rPr lang="en-US" b="1" dirty="0"/>
              <a:t>released</a:t>
            </a:r>
            <a:r>
              <a:rPr lang="en-US" dirty="0"/>
              <a:t> in 1997, although some </a:t>
            </a:r>
            <a:r>
              <a:rPr lang="en-US" b="1" dirty="0"/>
              <a:t>critics</a:t>
            </a:r>
            <a:r>
              <a:rPr lang="en-US" dirty="0"/>
              <a:t> were less enthusiastic, seeing the movie as over-sentimental. Nonetheless, it managed to win no less than 11 Academy </a:t>
            </a:r>
            <a:r>
              <a:rPr lang="en-US" b="1" dirty="0"/>
              <a:t>awards</a:t>
            </a:r>
            <a:r>
              <a:rPr lang="en-US" dirty="0"/>
              <a:t> including those for Best </a:t>
            </a:r>
            <a:r>
              <a:rPr lang="en-US" b="1" dirty="0"/>
              <a:t>Director</a:t>
            </a:r>
            <a:r>
              <a:rPr lang="en-US" dirty="0"/>
              <a:t>, Best </a:t>
            </a:r>
            <a:r>
              <a:rPr lang="en-US" b="1" dirty="0"/>
              <a:t>Musical</a:t>
            </a:r>
            <a:r>
              <a:rPr lang="en-US" dirty="0"/>
              <a:t> Score , Best </a:t>
            </a:r>
            <a:r>
              <a:rPr lang="en-US" b="1" dirty="0"/>
              <a:t>Visual</a:t>
            </a:r>
            <a:r>
              <a:rPr lang="en-US" dirty="0"/>
              <a:t> Effects and Best </a:t>
            </a:r>
            <a:r>
              <a:rPr lang="en-US" b="1" dirty="0"/>
              <a:t>Costume</a:t>
            </a:r>
            <a:r>
              <a:rPr lang="en-US" dirty="0"/>
              <a:t> Design.</a:t>
            </a:r>
            <a:endParaRPr lang="en-GB" dirty="0"/>
          </a:p>
        </p:txBody>
      </p:sp>
    </p:spTree>
    <p:extLst>
      <p:ext uri="{BB962C8B-B14F-4D97-AF65-F5344CB8AC3E}">
        <p14:creationId xmlns:p14="http://schemas.microsoft.com/office/powerpoint/2010/main" val="69164404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en-GB" dirty="0" smtClean="0"/>
              <a:t>Film- vocab revision</a:t>
            </a:r>
            <a:endParaRPr lang="en-GB" dirty="0"/>
          </a:p>
        </p:txBody>
      </p:sp>
      <p:sp>
        <p:nvSpPr>
          <p:cNvPr id="7" name="Prostokąt 6"/>
          <p:cNvSpPr/>
          <p:nvPr/>
        </p:nvSpPr>
        <p:spPr>
          <a:xfrm>
            <a:off x="323528" y="2348880"/>
            <a:ext cx="8496944" cy="2862322"/>
          </a:xfrm>
          <a:prstGeom prst="rect">
            <a:avLst/>
          </a:prstGeom>
        </p:spPr>
        <p:txBody>
          <a:bodyPr wrap="square">
            <a:spAutoFit/>
          </a:bodyPr>
          <a:lstStyle/>
          <a:p>
            <a:r>
              <a:rPr lang="en-US" b="1" i="1" dirty="0"/>
              <a:t>Harry Potter and the Philosopher's Stone</a:t>
            </a:r>
            <a:r>
              <a:rPr lang="en-US" dirty="0"/>
              <a:t>, (1) ____________ in 2001. It is an adventure film and(2) ____________on the novel by J K Rowling. The main (3)_____________, Harry Potter, (4)____________by Daniel Radcliffe. Harry is an 11 year old boy who discovers he has magical powers.</a:t>
            </a:r>
            <a:endParaRPr lang="en-GB" dirty="0"/>
          </a:p>
          <a:p>
            <a:r>
              <a:rPr lang="en-US" dirty="0"/>
              <a:t> </a:t>
            </a:r>
            <a:r>
              <a:rPr lang="en-US" dirty="0" smtClean="0"/>
              <a:t>  The </a:t>
            </a:r>
            <a:r>
              <a:rPr lang="en-US" dirty="0"/>
              <a:t>film (5)_____________by Chris Columbus and (6) ___________in an imaginary school for wizards called </a:t>
            </a:r>
            <a:r>
              <a:rPr lang="en-US" dirty="0" err="1"/>
              <a:t>Hogwart's</a:t>
            </a:r>
            <a:r>
              <a:rPr lang="en-US" dirty="0"/>
              <a:t>. The (7) ____________ includes a number of well-known British actors and actresses such as John Cleese, Robbie Coltrane and Richard Harris.</a:t>
            </a:r>
            <a:endParaRPr lang="en-GB" dirty="0"/>
          </a:p>
          <a:p>
            <a:r>
              <a:rPr lang="en-US" dirty="0"/>
              <a:t> </a:t>
            </a:r>
            <a:r>
              <a:rPr lang="en-US" dirty="0" smtClean="0"/>
              <a:t>  The </a:t>
            </a:r>
            <a:r>
              <a:rPr lang="en-US" dirty="0"/>
              <a:t>film earned over US$976 million at the (8) _____________and received generally positive reviews  from the critics. It _____________ on DVD</a:t>
            </a:r>
            <a:endParaRPr lang="en-GB" dirty="0"/>
          </a:p>
        </p:txBody>
      </p:sp>
      <p:graphicFrame>
        <p:nvGraphicFramePr>
          <p:cNvPr id="10" name="Tabela 9"/>
          <p:cNvGraphicFramePr>
            <a:graphicFrameLocks noGrp="1"/>
          </p:cNvGraphicFramePr>
          <p:nvPr>
            <p:extLst>
              <p:ext uri="{D42A27DB-BD31-4B8C-83A1-F6EECF244321}">
                <p14:modId xmlns:p14="http://schemas.microsoft.com/office/powerpoint/2010/main" val="659980642"/>
              </p:ext>
            </p:extLst>
          </p:nvPr>
        </p:nvGraphicFramePr>
        <p:xfrm>
          <a:off x="1979712" y="5373216"/>
          <a:ext cx="5486400" cy="787908"/>
        </p:xfrm>
        <a:graphic>
          <a:graphicData uri="http://schemas.openxmlformats.org/drawingml/2006/table">
            <a:tbl>
              <a:tblPr>
                <a:tableStyleId>{5C22544A-7EE6-4342-B048-85BDC9FD1C3A}</a:tableStyleId>
              </a:tblPr>
              <a:tblGrid>
                <a:gridCol w="1828800"/>
                <a:gridCol w="1828800"/>
                <a:gridCol w="1828800"/>
              </a:tblGrid>
              <a:tr h="0">
                <a:tc>
                  <a:txBody>
                    <a:bodyPr/>
                    <a:lstStyle/>
                    <a:p>
                      <a:pPr>
                        <a:lnSpc>
                          <a:spcPct val="115000"/>
                        </a:lnSpc>
                        <a:spcAft>
                          <a:spcPts val="0"/>
                        </a:spcAft>
                      </a:pPr>
                      <a:r>
                        <a:rPr lang="en-US" sz="1100">
                          <a:effectLst/>
                        </a:rPr>
                        <a:t>box office</a:t>
                      </a:r>
                      <a:endParaRPr lang="en-GB" sz="1200">
                        <a:effectLst/>
                        <a:latin typeface="Times New Roman"/>
                        <a:ea typeface="Times New Roman"/>
                      </a:endParaRPr>
                    </a:p>
                  </a:txBody>
                  <a:tcPr marL="34925" marR="34925" marT="34925" marB="34925"/>
                </a:tc>
                <a:tc>
                  <a:txBody>
                    <a:bodyPr/>
                    <a:lstStyle/>
                    <a:p>
                      <a:pPr>
                        <a:lnSpc>
                          <a:spcPct val="115000"/>
                        </a:lnSpc>
                        <a:spcAft>
                          <a:spcPts val="0"/>
                        </a:spcAft>
                      </a:pPr>
                      <a:r>
                        <a:rPr lang="en-US" sz="1100">
                          <a:effectLst/>
                        </a:rPr>
                        <a:t>has been released</a:t>
                      </a:r>
                      <a:endParaRPr lang="en-GB" sz="1200">
                        <a:effectLst/>
                        <a:latin typeface="Times New Roman"/>
                        <a:ea typeface="Times New Roman"/>
                      </a:endParaRPr>
                    </a:p>
                  </a:txBody>
                  <a:tcPr marL="34925" marR="34925" marT="34925" marB="34925"/>
                </a:tc>
                <a:tc>
                  <a:txBody>
                    <a:bodyPr/>
                    <a:lstStyle/>
                    <a:p>
                      <a:pPr>
                        <a:lnSpc>
                          <a:spcPct val="115000"/>
                        </a:lnSpc>
                        <a:spcAft>
                          <a:spcPts val="0"/>
                        </a:spcAft>
                      </a:pPr>
                      <a:r>
                        <a:rPr lang="en-US" sz="1100">
                          <a:effectLst/>
                        </a:rPr>
                        <a:t>character</a:t>
                      </a:r>
                      <a:endParaRPr lang="en-GB" sz="1200">
                        <a:effectLst/>
                        <a:latin typeface="Times New Roman"/>
                        <a:ea typeface="Times New Roman"/>
                      </a:endParaRPr>
                    </a:p>
                  </a:txBody>
                  <a:tcPr marL="34925" marR="34925" marT="34925" marB="34925"/>
                </a:tc>
              </a:tr>
              <a:tr h="0">
                <a:tc>
                  <a:txBody>
                    <a:bodyPr/>
                    <a:lstStyle/>
                    <a:p>
                      <a:pPr>
                        <a:lnSpc>
                          <a:spcPct val="115000"/>
                        </a:lnSpc>
                        <a:spcAft>
                          <a:spcPts val="0"/>
                        </a:spcAft>
                      </a:pPr>
                      <a:r>
                        <a:rPr lang="en-US" sz="1100">
                          <a:effectLst/>
                        </a:rPr>
                        <a:t>is set</a:t>
                      </a:r>
                      <a:endParaRPr lang="en-GB" sz="1200">
                        <a:effectLst/>
                        <a:latin typeface="Times New Roman"/>
                        <a:ea typeface="Times New Roman"/>
                      </a:endParaRPr>
                    </a:p>
                  </a:txBody>
                  <a:tcPr marL="34925" marR="34925" marT="34925" marB="34925"/>
                </a:tc>
                <a:tc>
                  <a:txBody>
                    <a:bodyPr/>
                    <a:lstStyle/>
                    <a:p>
                      <a:pPr>
                        <a:lnSpc>
                          <a:spcPct val="115000"/>
                        </a:lnSpc>
                        <a:spcAft>
                          <a:spcPts val="0"/>
                        </a:spcAft>
                      </a:pPr>
                      <a:r>
                        <a:rPr lang="en-US" sz="1100">
                          <a:effectLst/>
                        </a:rPr>
                        <a:t>was made</a:t>
                      </a:r>
                      <a:endParaRPr lang="en-GB" sz="1200">
                        <a:effectLst/>
                        <a:latin typeface="Times New Roman"/>
                        <a:ea typeface="Times New Roman"/>
                      </a:endParaRPr>
                    </a:p>
                  </a:txBody>
                  <a:tcPr marL="34925" marR="34925" marT="34925" marB="34925"/>
                </a:tc>
                <a:tc>
                  <a:txBody>
                    <a:bodyPr/>
                    <a:lstStyle/>
                    <a:p>
                      <a:pPr>
                        <a:lnSpc>
                          <a:spcPct val="115000"/>
                        </a:lnSpc>
                        <a:spcAft>
                          <a:spcPts val="0"/>
                        </a:spcAft>
                      </a:pPr>
                      <a:r>
                        <a:rPr lang="en-US" sz="1100">
                          <a:effectLst/>
                        </a:rPr>
                        <a:t>is played</a:t>
                      </a:r>
                      <a:endParaRPr lang="en-GB" sz="1200">
                        <a:effectLst/>
                        <a:latin typeface="Times New Roman"/>
                        <a:ea typeface="Times New Roman"/>
                      </a:endParaRPr>
                    </a:p>
                  </a:txBody>
                  <a:tcPr marL="34925" marR="34925" marT="34925" marB="34925"/>
                </a:tc>
              </a:tr>
              <a:tr h="0">
                <a:tc>
                  <a:txBody>
                    <a:bodyPr/>
                    <a:lstStyle/>
                    <a:p>
                      <a:pPr>
                        <a:lnSpc>
                          <a:spcPct val="115000"/>
                        </a:lnSpc>
                        <a:spcAft>
                          <a:spcPts val="0"/>
                        </a:spcAft>
                      </a:pPr>
                      <a:r>
                        <a:rPr lang="en-US" sz="1100">
                          <a:effectLst/>
                        </a:rPr>
                        <a:t>was directed</a:t>
                      </a:r>
                      <a:endParaRPr lang="en-GB" sz="1200">
                        <a:effectLst/>
                        <a:latin typeface="Times New Roman"/>
                        <a:ea typeface="Times New Roman"/>
                      </a:endParaRPr>
                    </a:p>
                  </a:txBody>
                  <a:tcPr marL="34925" marR="34925" marT="34925" marB="34925"/>
                </a:tc>
                <a:tc>
                  <a:txBody>
                    <a:bodyPr/>
                    <a:lstStyle/>
                    <a:p>
                      <a:pPr>
                        <a:lnSpc>
                          <a:spcPct val="115000"/>
                        </a:lnSpc>
                        <a:spcAft>
                          <a:spcPts val="0"/>
                        </a:spcAft>
                      </a:pPr>
                      <a:r>
                        <a:rPr lang="en-US" sz="1100">
                          <a:effectLst/>
                        </a:rPr>
                        <a:t>is based</a:t>
                      </a:r>
                      <a:endParaRPr lang="en-GB" sz="1200">
                        <a:effectLst/>
                        <a:latin typeface="Times New Roman"/>
                        <a:ea typeface="Times New Roman"/>
                      </a:endParaRPr>
                    </a:p>
                  </a:txBody>
                  <a:tcPr marL="34925" marR="34925" marT="34925" marB="34925"/>
                </a:tc>
                <a:tc>
                  <a:txBody>
                    <a:bodyPr/>
                    <a:lstStyle/>
                    <a:p>
                      <a:pPr>
                        <a:lnSpc>
                          <a:spcPct val="115000"/>
                        </a:lnSpc>
                        <a:spcAft>
                          <a:spcPts val="0"/>
                        </a:spcAft>
                      </a:pPr>
                      <a:r>
                        <a:rPr lang="en-US" sz="1100" dirty="0">
                          <a:effectLst/>
                        </a:rPr>
                        <a:t>cast</a:t>
                      </a:r>
                      <a:endParaRPr lang="en-GB" sz="1200" dirty="0">
                        <a:effectLst/>
                        <a:latin typeface="Times New Roman"/>
                        <a:ea typeface="Times New Roman"/>
                      </a:endParaRPr>
                    </a:p>
                  </a:txBody>
                  <a:tcPr marL="34925" marR="34925" marT="34925" marB="34925"/>
                </a:tc>
              </a:tr>
            </a:tbl>
          </a:graphicData>
        </a:graphic>
      </p:graphicFrame>
    </p:spTree>
    <p:extLst>
      <p:ext uri="{BB962C8B-B14F-4D97-AF65-F5344CB8AC3E}">
        <p14:creationId xmlns:p14="http://schemas.microsoft.com/office/powerpoint/2010/main" val="363414408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4860032" y="1628800"/>
            <a:ext cx="3812645" cy="2429934"/>
          </a:xfrm>
        </p:spPr>
        <p:txBody>
          <a:bodyPr>
            <a:normAutofit fontScale="90000"/>
          </a:bodyPr>
          <a:lstStyle/>
          <a:p>
            <a:r>
              <a:rPr lang="en-GB" b="1" dirty="0" smtClean="0">
                <a:solidFill>
                  <a:srgbClr val="C00000"/>
                </a:solidFill>
              </a:rPr>
              <a:t>MAINSTREAM FILMS</a:t>
            </a:r>
            <a:r>
              <a:rPr lang="en-GB" dirty="0" smtClean="0"/>
              <a:t/>
            </a:r>
            <a:br>
              <a:rPr lang="en-GB" dirty="0" smtClean="0"/>
            </a:br>
            <a:r>
              <a:rPr lang="en-GB" dirty="0" smtClean="0"/>
              <a:t>usual</a:t>
            </a:r>
            <a:r>
              <a:rPr lang="en-GB" dirty="0"/>
              <a:t>, or commonly </a:t>
            </a:r>
            <a:r>
              <a:rPr lang="en-GB" dirty="0" smtClean="0"/>
              <a:t>done </a:t>
            </a:r>
            <a:br>
              <a:rPr lang="en-GB" dirty="0" smtClean="0"/>
            </a:br>
            <a:r>
              <a:rPr lang="en-GB" i="1" dirty="0" smtClean="0"/>
              <a:t>high-budget</a:t>
            </a:r>
            <a:r>
              <a:rPr lang="en-GB" i="1" dirty="0"/>
              <a:t>, popular, and made for entertainment</a:t>
            </a:r>
            <a:r>
              <a:rPr lang="en-GB" dirty="0" smtClean="0"/>
              <a:t> </a:t>
            </a:r>
            <a:br>
              <a:rPr lang="en-GB" dirty="0" smtClean="0"/>
            </a:br>
            <a:r>
              <a:rPr lang="en-GB" dirty="0"/>
              <a:t/>
            </a:r>
            <a:br>
              <a:rPr lang="en-GB" dirty="0"/>
            </a:br>
            <a:r>
              <a:rPr lang="en-GB" b="1" dirty="0" smtClean="0">
                <a:solidFill>
                  <a:srgbClr val="C00000"/>
                </a:solidFill>
              </a:rPr>
              <a:t>ALTERNATIVE FILMS</a:t>
            </a:r>
            <a:endParaRPr lang="en-GB" b="1" dirty="0">
              <a:solidFill>
                <a:srgbClr val="C00000"/>
              </a:solidFill>
            </a:endParaRPr>
          </a:p>
        </p:txBody>
      </p:sp>
      <p:pic>
        <p:nvPicPr>
          <p:cNvPr id="13" name="Symbol zastępczy obrazu 12"/>
          <p:cNvPicPr>
            <a:picLocks noGrp="1" noChangeAspect="1"/>
          </p:cNvPicPr>
          <p:nvPr>
            <p:ph type="pic" idx="1"/>
          </p:nvPr>
        </p:nvPicPr>
        <p:blipFill>
          <a:blip r:embed="rId2">
            <a:extLst>
              <a:ext uri="{28A0092B-C50C-407E-A947-70E740481C1C}">
                <a14:useLocalDpi xmlns:a14="http://schemas.microsoft.com/office/drawing/2010/main" val="0"/>
              </a:ext>
            </a:extLst>
          </a:blip>
          <a:srcRect t="12463" b="12463"/>
          <a:stretch>
            <a:fillRect/>
          </a:stretch>
        </p:blipFill>
        <p:spPr/>
      </p:pic>
    </p:spTree>
    <p:extLst>
      <p:ext uri="{BB962C8B-B14F-4D97-AF65-F5344CB8AC3E}">
        <p14:creationId xmlns:p14="http://schemas.microsoft.com/office/powerpoint/2010/main" val="20741815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3203847" y="740023"/>
            <a:ext cx="4149385" cy="769441"/>
          </a:xfrm>
          <a:prstGeom prst="rect">
            <a:avLst/>
          </a:prstGeom>
          <a:noFill/>
        </p:spPr>
        <p:txBody>
          <a:bodyPr wrap="square" rtlCol="0">
            <a:spAutoFit/>
          </a:bodyPr>
          <a:lstStyle/>
          <a:p>
            <a:r>
              <a:rPr lang="en-GB" sz="4400" b="1" dirty="0" smtClean="0">
                <a:solidFill>
                  <a:schemeClr val="bg1"/>
                </a:solidFill>
              </a:rPr>
              <a:t>Theatre</a:t>
            </a:r>
            <a:endParaRPr lang="en-GB" sz="4400" b="1" dirty="0">
              <a:solidFill>
                <a:schemeClr val="bg1"/>
              </a:solidFill>
            </a:endParaRPr>
          </a:p>
        </p:txBody>
      </p:sp>
      <p:sp>
        <p:nvSpPr>
          <p:cNvPr id="4" name="Tytuł 3"/>
          <p:cNvSpPr>
            <a:spLocks noGrp="1"/>
          </p:cNvSpPr>
          <p:nvPr>
            <p:ph type="title"/>
          </p:nvPr>
        </p:nvSpPr>
        <p:spPr>
          <a:xfrm>
            <a:off x="4716016" y="3356992"/>
            <a:ext cx="3744416" cy="1252728"/>
          </a:xfrm>
        </p:spPr>
        <p:txBody>
          <a:bodyPr>
            <a:noAutofit/>
          </a:bodyPr>
          <a:lstStyle/>
          <a:p>
            <a:r>
              <a:rPr lang="en-GB" sz="2400" dirty="0" smtClean="0">
                <a:solidFill>
                  <a:schemeClr val="tx1"/>
                </a:solidFill>
              </a:rPr>
              <a:t>I go to the theatre to see a p…  </a:t>
            </a:r>
            <a:endParaRPr lang="en-GB" sz="2400" dirty="0">
              <a:solidFill>
                <a:schemeClr val="tx1"/>
              </a:solidFill>
            </a:endParaRPr>
          </a:p>
        </p:txBody>
      </p:sp>
      <p:pic>
        <p:nvPicPr>
          <p:cNvPr id="7" name="Symbol zastępczy obrazu 6"/>
          <p:cNvPicPr>
            <a:picLocks noGrp="1" noChangeAspect="1"/>
          </p:cNvPicPr>
          <p:nvPr>
            <p:ph type="pic" idx="4294967295"/>
          </p:nvPr>
        </p:nvPicPr>
        <p:blipFill>
          <a:blip r:embed="rId3">
            <a:extLst>
              <a:ext uri="{28A0092B-C50C-407E-A947-70E740481C1C}">
                <a14:useLocalDpi xmlns:a14="http://schemas.microsoft.com/office/drawing/2010/main" val="0"/>
              </a:ext>
            </a:extLst>
          </a:blip>
          <a:srcRect l="15766" r="15766"/>
          <a:stretch>
            <a:fillRect/>
          </a:stretch>
        </p:blipFill>
        <p:spPr>
          <a:xfrm>
            <a:off x="899592" y="2708920"/>
            <a:ext cx="3240360" cy="2430560"/>
          </a:xfrm>
        </p:spPr>
      </p:pic>
    </p:spTree>
    <p:extLst>
      <p:ext uri="{BB962C8B-B14F-4D97-AF65-F5344CB8AC3E}">
        <p14:creationId xmlns:p14="http://schemas.microsoft.com/office/powerpoint/2010/main" val="377007636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a:xfrm>
            <a:off x="4495478" y="1047996"/>
            <a:ext cx="3545160" cy="1143000"/>
          </a:xfrm>
        </p:spPr>
        <p:txBody>
          <a:bodyPr/>
          <a:lstStyle/>
          <a:p>
            <a:r>
              <a:rPr lang="en-GB" dirty="0" smtClean="0"/>
              <a:t>   a play</a:t>
            </a:r>
            <a:endParaRPr lang="en-GB" dirty="0"/>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2392" y="3599057"/>
            <a:ext cx="3812246" cy="2535144"/>
          </a:xfrm>
          <a:prstGeom prst="rect">
            <a:avLst/>
          </a:prstGeom>
        </p:spPr>
      </p:pic>
      <p:sp>
        <p:nvSpPr>
          <p:cNvPr id="9" name="pole tekstowe 8"/>
          <p:cNvSpPr txBox="1"/>
          <p:nvPr/>
        </p:nvSpPr>
        <p:spPr>
          <a:xfrm>
            <a:off x="683568" y="4876129"/>
            <a:ext cx="3550331" cy="769441"/>
          </a:xfrm>
          <a:prstGeom prst="rect">
            <a:avLst/>
          </a:prstGeom>
          <a:noFill/>
        </p:spPr>
        <p:txBody>
          <a:bodyPr wrap="none" rtlCol="0">
            <a:spAutoFit/>
          </a:bodyPr>
          <a:lstStyle/>
          <a:p>
            <a:r>
              <a:rPr lang="en-GB" sz="4400" dirty="0"/>
              <a:t>a</a:t>
            </a:r>
            <a:r>
              <a:rPr lang="en-GB" sz="4400" dirty="0" smtClean="0"/>
              <a:t> performance</a:t>
            </a:r>
            <a:endParaRPr lang="en-GB" sz="4400" dirty="0"/>
          </a:p>
        </p:txBody>
      </p:sp>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456" y="836712"/>
            <a:ext cx="4274022" cy="2762345"/>
          </a:xfrm>
          <a:prstGeom prst="rect">
            <a:avLst/>
          </a:prstGeom>
        </p:spPr>
      </p:pic>
    </p:spTree>
    <p:extLst>
      <p:ext uri="{BB962C8B-B14F-4D97-AF65-F5344CB8AC3E}">
        <p14:creationId xmlns:p14="http://schemas.microsoft.com/office/powerpoint/2010/main" val="305566234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a</a:t>
            </a:r>
            <a:r>
              <a:rPr lang="en-GB" dirty="0" smtClean="0"/>
              <a:t> performance of a play</a:t>
            </a:r>
            <a:endParaRPr lang="en-GB"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307" y="2780928"/>
            <a:ext cx="5328592" cy="3197156"/>
          </a:xfrm>
          <a:prstGeom prst="rect">
            <a:avLst/>
          </a:prstGeom>
        </p:spPr>
      </p:pic>
    </p:spTree>
    <p:extLst>
      <p:ext uri="{BB962C8B-B14F-4D97-AF65-F5344CB8AC3E}">
        <p14:creationId xmlns:p14="http://schemas.microsoft.com/office/powerpoint/2010/main" val="235195734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916832"/>
            <a:ext cx="4081214" cy="4426105"/>
          </a:xfrm>
          <a:prstGeom prst="rect">
            <a:avLst/>
          </a:prstGeom>
        </p:spPr>
      </p:pic>
    </p:spTree>
    <p:extLst>
      <p:ext uri="{BB962C8B-B14F-4D97-AF65-F5344CB8AC3E}">
        <p14:creationId xmlns:p14="http://schemas.microsoft.com/office/powerpoint/2010/main" val="185600437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2403" y="2780928"/>
            <a:ext cx="6070376" cy="2896437"/>
          </a:xfrm>
          <a:prstGeom prst="rect">
            <a:avLst/>
          </a:prstGeom>
        </p:spPr>
      </p:pic>
      <p:sp>
        <p:nvSpPr>
          <p:cNvPr id="5" name="Tytuł 4"/>
          <p:cNvSpPr>
            <a:spLocks noGrp="1"/>
          </p:cNvSpPr>
          <p:nvPr>
            <p:ph type="title"/>
          </p:nvPr>
        </p:nvSpPr>
        <p:spPr/>
        <p:txBody>
          <a:bodyPr>
            <a:normAutofit/>
          </a:bodyPr>
          <a:lstStyle/>
          <a:p>
            <a:r>
              <a:rPr lang="en-GB" dirty="0" smtClean="0"/>
              <a:t>A_ _ _ _ _ _ e</a:t>
            </a:r>
            <a:endParaRPr lang="en-GB" dirty="0"/>
          </a:p>
        </p:txBody>
      </p:sp>
      <p:sp>
        <p:nvSpPr>
          <p:cNvPr id="2" name="pole tekstowe 1"/>
          <p:cNvSpPr txBox="1"/>
          <p:nvPr/>
        </p:nvSpPr>
        <p:spPr>
          <a:xfrm>
            <a:off x="1288767" y="6011996"/>
            <a:ext cx="3972562" cy="369332"/>
          </a:xfrm>
          <a:prstGeom prst="rect">
            <a:avLst/>
          </a:prstGeom>
          <a:noFill/>
        </p:spPr>
        <p:txBody>
          <a:bodyPr wrap="none" rtlCol="0">
            <a:spAutoFit/>
          </a:bodyPr>
          <a:lstStyle/>
          <a:p>
            <a:r>
              <a:rPr lang="en-GB" dirty="0"/>
              <a:t>people watching a </a:t>
            </a:r>
            <a:r>
              <a:rPr lang="en-GB" dirty="0" smtClean="0"/>
              <a:t>film or </a:t>
            </a:r>
            <a:r>
              <a:rPr lang="en-GB" dirty="0"/>
              <a:t>performance</a:t>
            </a:r>
          </a:p>
        </p:txBody>
      </p:sp>
    </p:spTree>
    <p:extLst>
      <p:ext uri="{BB962C8B-B14F-4D97-AF65-F5344CB8AC3E}">
        <p14:creationId xmlns:p14="http://schemas.microsoft.com/office/powerpoint/2010/main" val="269436551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p</a:t>
            </a:r>
            <a:r>
              <a:rPr lang="en-GB" dirty="0" smtClean="0"/>
              <a:t>refer … to …</a:t>
            </a:r>
            <a:endParaRPr lang="en-GB" dirty="0"/>
          </a:p>
        </p:txBody>
      </p:sp>
      <p:sp>
        <p:nvSpPr>
          <p:cNvPr id="3" name="pole tekstowe 2"/>
          <p:cNvSpPr txBox="1"/>
          <p:nvPr/>
        </p:nvSpPr>
        <p:spPr>
          <a:xfrm>
            <a:off x="971600" y="3836947"/>
            <a:ext cx="7334059" cy="461665"/>
          </a:xfrm>
          <a:prstGeom prst="rect">
            <a:avLst/>
          </a:prstGeom>
          <a:noFill/>
        </p:spPr>
        <p:txBody>
          <a:bodyPr wrap="none" rtlCol="0">
            <a:spAutoFit/>
          </a:bodyPr>
          <a:lstStyle/>
          <a:p>
            <a:r>
              <a:rPr lang="en-GB" sz="2400" dirty="0" smtClean="0"/>
              <a:t>I </a:t>
            </a:r>
            <a:r>
              <a:rPr lang="en-GB" sz="2400" b="1" dirty="0" smtClean="0">
                <a:solidFill>
                  <a:srgbClr val="0070C0"/>
                </a:solidFill>
              </a:rPr>
              <a:t>prefer</a:t>
            </a:r>
            <a:r>
              <a:rPr lang="en-GB" sz="2400" dirty="0" smtClean="0"/>
              <a:t> watching DVDs at home </a:t>
            </a:r>
            <a:r>
              <a:rPr lang="en-GB" sz="2400" b="1" dirty="0" smtClean="0">
                <a:solidFill>
                  <a:srgbClr val="0070C0"/>
                </a:solidFill>
              </a:rPr>
              <a:t>to</a:t>
            </a:r>
            <a:r>
              <a:rPr lang="en-GB" sz="2400" b="1" dirty="0" smtClean="0"/>
              <a:t> </a:t>
            </a:r>
            <a:r>
              <a:rPr lang="en-GB" sz="2400" dirty="0" smtClean="0"/>
              <a:t>go</a:t>
            </a:r>
            <a:r>
              <a:rPr lang="en-GB" sz="2400" b="1" dirty="0" smtClean="0"/>
              <a:t>ing</a:t>
            </a:r>
            <a:r>
              <a:rPr lang="en-GB" sz="2400" dirty="0" smtClean="0"/>
              <a:t> to the cinema</a:t>
            </a:r>
            <a:endParaRPr lang="en-GB" sz="2400" dirty="0"/>
          </a:p>
        </p:txBody>
      </p:sp>
    </p:spTree>
    <p:extLst>
      <p:ext uri="{BB962C8B-B14F-4D97-AF65-F5344CB8AC3E}">
        <p14:creationId xmlns:p14="http://schemas.microsoft.com/office/powerpoint/2010/main" val="394443434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ctrTitle"/>
          </p:nvPr>
        </p:nvSpPr>
        <p:spPr/>
        <p:txBody>
          <a:bodyPr/>
          <a:lstStyle/>
          <a:p>
            <a:r>
              <a:rPr lang="en-GB" dirty="0" smtClean="0"/>
              <a:t>Film Vocabulary 2</a:t>
            </a:r>
            <a:endParaRPr lang="en-GB" dirty="0"/>
          </a:p>
        </p:txBody>
      </p:sp>
      <p:sp>
        <p:nvSpPr>
          <p:cNvPr id="4" name="Podtytuł 3"/>
          <p:cNvSpPr>
            <a:spLocks noGrp="1"/>
          </p:cNvSpPr>
          <p:nvPr>
            <p:ph type="subTitle" idx="1"/>
          </p:nvPr>
        </p:nvSpPr>
        <p:spPr/>
        <p:txBody>
          <a:bodyPr/>
          <a:lstStyle/>
          <a:p>
            <a:r>
              <a:rPr lang="en-GB" dirty="0" smtClean="0"/>
              <a:t>Filmmaking</a:t>
            </a:r>
          </a:p>
          <a:p>
            <a:endParaRPr lang="en-GB" dirty="0"/>
          </a:p>
        </p:txBody>
      </p:sp>
    </p:spTree>
    <p:extLst>
      <p:ext uri="{BB962C8B-B14F-4D97-AF65-F5344CB8AC3E}">
        <p14:creationId xmlns:p14="http://schemas.microsoft.com/office/powerpoint/2010/main" val="428187968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1538" y="2709906"/>
            <a:ext cx="7408862" cy="3381288"/>
          </a:xfrm>
        </p:spPr>
      </p:pic>
      <p:sp>
        <p:nvSpPr>
          <p:cNvPr id="3" name="Tytuł 2"/>
          <p:cNvSpPr>
            <a:spLocks noGrp="1"/>
          </p:cNvSpPr>
          <p:nvPr>
            <p:ph type="title"/>
          </p:nvPr>
        </p:nvSpPr>
        <p:spPr/>
        <p:txBody>
          <a:bodyPr/>
          <a:lstStyle/>
          <a:p>
            <a:r>
              <a:rPr lang="en-GB" dirty="0" smtClean="0"/>
              <a:t>–</a:t>
            </a:r>
            <a:r>
              <a:rPr lang="en-GB" dirty="0" err="1" smtClean="0"/>
              <a:t>ed</a:t>
            </a:r>
            <a:r>
              <a:rPr lang="en-GB" dirty="0" smtClean="0"/>
              <a:t> and –</a:t>
            </a:r>
            <a:r>
              <a:rPr lang="en-GB" dirty="0" err="1" smtClean="0"/>
              <a:t>ing</a:t>
            </a:r>
            <a:r>
              <a:rPr lang="en-GB" dirty="0" smtClean="0"/>
              <a:t> adjectives</a:t>
            </a:r>
            <a:endParaRPr lang="en-GB" dirty="0"/>
          </a:p>
        </p:txBody>
      </p:sp>
    </p:spTree>
    <p:extLst>
      <p:ext uri="{BB962C8B-B14F-4D97-AF65-F5344CB8AC3E}">
        <p14:creationId xmlns:p14="http://schemas.microsoft.com/office/powerpoint/2010/main" val="119819502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55976" y="2852936"/>
            <a:ext cx="4464496" cy="2799030"/>
          </a:xfrm>
        </p:spPr>
      </p:pic>
      <p:sp>
        <p:nvSpPr>
          <p:cNvPr id="3" name="Tytuł 2"/>
          <p:cNvSpPr>
            <a:spLocks noGrp="1"/>
          </p:cNvSpPr>
          <p:nvPr>
            <p:ph type="title"/>
          </p:nvPr>
        </p:nvSpPr>
        <p:spPr/>
        <p:txBody>
          <a:bodyPr>
            <a:normAutofit fontScale="90000"/>
          </a:bodyPr>
          <a:lstStyle/>
          <a:p>
            <a:r>
              <a:rPr lang="en-GB" dirty="0" smtClean="0"/>
              <a:t>S_ _ _ _ _ or computer generated imaging?</a:t>
            </a:r>
            <a:endParaRPr lang="en-GB" dirty="0"/>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2276872"/>
            <a:ext cx="2798762" cy="3517997"/>
          </a:xfrm>
          <a:prstGeom prst="rect">
            <a:avLst/>
          </a:prstGeom>
        </p:spPr>
      </p:pic>
      <p:sp>
        <p:nvSpPr>
          <p:cNvPr id="6" name="pole tekstowe 5"/>
          <p:cNvSpPr txBox="1"/>
          <p:nvPr/>
        </p:nvSpPr>
        <p:spPr>
          <a:xfrm>
            <a:off x="2411760" y="6133792"/>
            <a:ext cx="4866883" cy="461665"/>
          </a:xfrm>
          <a:prstGeom prst="rect">
            <a:avLst/>
          </a:prstGeom>
          <a:noFill/>
        </p:spPr>
        <p:txBody>
          <a:bodyPr wrap="square" rtlCol="0">
            <a:spAutoFit/>
          </a:bodyPr>
          <a:lstStyle/>
          <a:p>
            <a:r>
              <a:rPr lang="en-GB" sz="2400" dirty="0" smtClean="0"/>
              <a:t>S_ _ _ _men perform the s_ _ _ _ _</a:t>
            </a:r>
            <a:endParaRPr lang="en-GB" sz="2400" dirty="0"/>
          </a:p>
        </p:txBody>
      </p:sp>
    </p:spTree>
    <p:extLst>
      <p:ext uri="{BB962C8B-B14F-4D97-AF65-F5344CB8AC3E}">
        <p14:creationId xmlns:p14="http://schemas.microsoft.com/office/powerpoint/2010/main" val="366385849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2636912"/>
            <a:ext cx="4392488" cy="3290126"/>
          </a:xfrm>
        </p:spPr>
      </p:pic>
      <p:sp>
        <p:nvSpPr>
          <p:cNvPr id="3" name="Tytuł 2"/>
          <p:cNvSpPr>
            <a:spLocks noGrp="1"/>
          </p:cNvSpPr>
          <p:nvPr>
            <p:ph type="title"/>
          </p:nvPr>
        </p:nvSpPr>
        <p:spPr/>
        <p:txBody>
          <a:bodyPr/>
          <a:lstStyle/>
          <a:p>
            <a:r>
              <a:rPr lang="en-GB" dirty="0" smtClean="0"/>
              <a:t>_ _ _ _ _ _   film</a:t>
            </a:r>
            <a:endParaRPr lang="en-GB" dirty="0"/>
          </a:p>
        </p:txBody>
      </p:sp>
    </p:spTree>
    <p:extLst>
      <p:ext uri="{BB962C8B-B14F-4D97-AF65-F5344CB8AC3E}">
        <p14:creationId xmlns:p14="http://schemas.microsoft.com/office/powerpoint/2010/main" val="295188218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2132856"/>
            <a:ext cx="2887573" cy="3289940"/>
          </a:xfrm>
        </p:spPr>
      </p:pic>
      <p:sp>
        <p:nvSpPr>
          <p:cNvPr id="3" name="Tytuł 2"/>
          <p:cNvSpPr>
            <a:spLocks noGrp="1"/>
          </p:cNvSpPr>
          <p:nvPr>
            <p:ph type="title"/>
          </p:nvPr>
        </p:nvSpPr>
        <p:spPr/>
        <p:txBody>
          <a:bodyPr/>
          <a:lstStyle/>
          <a:p>
            <a:r>
              <a:rPr lang="en-GB" dirty="0" smtClean="0"/>
              <a:t>slow -  _ _ _ _ _ _</a:t>
            </a:r>
            <a:endParaRPr lang="en-GB" dirty="0"/>
          </a:p>
        </p:txBody>
      </p:sp>
      <p:sp>
        <p:nvSpPr>
          <p:cNvPr id="2" name="pole tekstowe 1"/>
          <p:cNvSpPr txBox="1"/>
          <p:nvPr/>
        </p:nvSpPr>
        <p:spPr>
          <a:xfrm>
            <a:off x="4139952" y="2636912"/>
            <a:ext cx="2521844" cy="923330"/>
          </a:xfrm>
          <a:prstGeom prst="rect">
            <a:avLst/>
          </a:prstGeom>
          <a:noFill/>
        </p:spPr>
        <p:txBody>
          <a:bodyPr wrap="none" rtlCol="0">
            <a:spAutoFit/>
          </a:bodyPr>
          <a:lstStyle/>
          <a:p>
            <a:r>
              <a:rPr lang="en-GB" dirty="0"/>
              <a:t>an effect in film-making </a:t>
            </a:r>
            <a:endParaRPr lang="en-GB" dirty="0" smtClean="0"/>
          </a:p>
          <a:p>
            <a:r>
              <a:rPr lang="en-GB" dirty="0" smtClean="0"/>
              <a:t>whereby </a:t>
            </a:r>
            <a:r>
              <a:rPr lang="en-GB" dirty="0"/>
              <a:t>time appears </a:t>
            </a:r>
            <a:endParaRPr lang="en-GB" dirty="0" smtClean="0"/>
          </a:p>
          <a:p>
            <a:r>
              <a:rPr lang="en-GB" dirty="0" smtClean="0"/>
              <a:t>to </a:t>
            </a:r>
            <a:r>
              <a:rPr lang="en-GB" dirty="0"/>
              <a:t>be slowed down.</a:t>
            </a:r>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3717032"/>
            <a:ext cx="4524375" cy="2686050"/>
          </a:xfrm>
          <a:prstGeom prst="rect">
            <a:avLst/>
          </a:prstGeom>
        </p:spPr>
      </p:pic>
    </p:spTree>
    <p:extLst>
      <p:ext uri="{BB962C8B-B14F-4D97-AF65-F5344CB8AC3E}">
        <p14:creationId xmlns:p14="http://schemas.microsoft.com/office/powerpoint/2010/main" val="215606842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3212976"/>
            <a:ext cx="6941755" cy="1888803"/>
          </a:xfrm>
        </p:spPr>
      </p:pic>
      <p:sp>
        <p:nvSpPr>
          <p:cNvPr id="3" name="Tytuł 2"/>
          <p:cNvSpPr>
            <a:spLocks noGrp="1"/>
          </p:cNvSpPr>
          <p:nvPr>
            <p:ph type="title"/>
          </p:nvPr>
        </p:nvSpPr>
        <p:spPr/>
        <p:txBody>
          <a:bodyPr/>
          <a:lstStyle/>
          <a:p>
            <a:r>
              <a:rPr lang="en-GB" dirty="0"/>
              <a:t>f</a:t>
            </a:r>
            <a:r>
              <a:rPr lang="en-GB" dirty="0" smtClean="0"/>
              <a:t>ilm </a:t>
            </a:r>
            <a:r>
              <a:rPr lang="en-GB" dirty="0" err="1" smtClean="0"/>
              <a:t>i</a:t>
            </a:r>
            <a:r>
              <a:rPr lang="en-GB" dirty="0" smtClean="0"/>
              <a:t>_ _ _ _ _ _ _</a:t>
            </a:r>
            <a:endParaRPr lang="en-GB" dirty="0"/>
          </a:p>
        </p:txBody>
      </p:sp>
    </p:spTree>
    <p:extLst>
      <p:ext uri="{BB962C8B-B14F-4D97-AF65-F5344CB8AC3E}">
        <p14:creationId xmlns:p14="http://schemas.microsoft.com/office/powerpoint/2010/main" val="236432060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2708920"/>
            <a:ext cx="4536504" cy="3024336"/>
          </a:xfrm>
        </p:spPr>
      </p:pic>
      <p:sp>
        <p:nvSpPr>
          <p:cNvPr id="3" name="Tytuł 2"/>
          <p:cNvSpPr>
            <a:spLocks noGrp="1"/>
          </p:cNvSpPr>
          <p:nvPr>
            <p:ph type="title"/>
          </p:nvPr>
        </p:nvSpPr>
        <p:spPr/>
        <p:txBody>
          <a:bodyPr/>
          <a:lstStyle/>
          <a:p>
            <a:r>
              <a:rPr lang="en-GB" dirty="0"/>
              <a:t>o</a:t>
            </a:r>
            <a:r>
              <a:rPr lang="en-GB" dirty="0" smtClean="0"/>
              <a:t>n   l_ _ _ _ _ _ _</a:t>
            </a:r>
            <a:endParaRPr lang="en-GB" dirty="0"/>
          </a:p>
        </p:txBody>
      </p:sp>
      <p:sp>
        <p:nvSpPr>
          <p:cNvPr id="2" name="pole tekstowe 1"/>
          <p:cNvSpPr txBox="1"/>
          <p:nvPr/>
        </p:nvSpPr>
        <p:spPr>
          <a:xfrm>
            <a:off x="5436096" y="3126452"/>
            <a:ext cx="3348994" cy="369332"/>
          </a:xfrm>
          <a:prstGeom prst="rect">
            <a:avLst/>
          </a:prstGeom>
          <a:noFill/>
        </p:spPr>
        <p:txBody>
          <a:bodyPr wrap="none" rtlCol="0">
            <a:spAutoFit/>
          </a:bodyPr>
          <a:lstStyle/>
          <a:p>
            <a:r>
              <a:rPr lang="en-GB" dirty="0" smtClean="0"/>
              <a:t>It was made on location in Africa</a:t>
            </a:r>
            <a:endParaRPr lang="en-GB" dirty="0"/>
          </a:p>
        </p:txBody>
      </p:sp>
    </p:spTree>
    <p:extLst>
      <p:ext uri="{BB962C8B-B14F-4D97-AF65-F5344CB8AC3E}">
        <p14:creationId xmlns:p14="http://schemas.microsoft.com/office/powerpoint/2010/main" val="113769568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7664" y="3356992"/>
            <a:ext cx="5832648" cy="2219647"/>
          </a:xfrm>
        </p:spPr>
      </p:pic>
      <p:sp>
        <p:nvSpPr>
          <p:cNvPr id="3" name="Tytuł 2"/>
          <p:cNvSpPr>
            <a:spLocks noGrp="1"/>
          </p:cNvSpPr>
          <p:nvPr>
            <p:ph type="title"/>
          </p:nvPr>
        </p:nvSpPr>
        <p:spPr/>
        <p:txBody>
          <a:bodyPr/>
          <a:lstStyle/>
          <a:p>
            <a:r>
              <a:rPr lang="en-GB" dirty="0"/>
              <a:t>f</a:t>
            </a:r>
            <a:r>
              <a:rPr lang="en-GB" dirty="0" smtClean="0"/>
              <a:t>ilm     _ _ _ _ _ _</a:t>
            </a:r>
            <a:endParaRPr lang="en-GB" dirty="0"/>
          </a:p>
        </p:txBody>
      </p:sp>
    </p:spTree>
    <p:extLst>
      <p:ext uri="{BB962C8B-B14F-4D97-AF65-F5344CB8AC3E}">
        <p14:creationId xmlns:p14="http://schemas.microsoft.com/office/powerpoint/2010/main" val="118839720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en-GB" dirty="0"/>
              <a:t>f</a:t>
            </a:r>
            <a:r>
              <a:rPr lang="en-GB" dirty="0" smtClean="0"/>
              <a:t>ight      s_ _ _ _ _</a:t>
            </a:r>
            <a:endParaRPr lang="en-GB" dirty="0"/>
          </a:p>
        </p:txBody>
      </p:sp>
      <p:pic>
        <p:nvPicPr>
          <p:cNvPr id="7" name="Symbol zastępczy zawartości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2428366"/>
            <a:ext cx="4814952" cy="2539926"/>
          </a:xfrm>
        </p:spPr>
      </p:pic>
      <p:pic>
        <p:nvPicPr>
          <p:cNvPr id="8" name="Obraz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3698329"/>
            <a:ext cx="4286250" cy="2876550"/>
          </a:xfrm>
          <a:prstGeom prst="rect">
            <a:avLst/>
          </a:prstGeom>
        </p:spPr>
      </p:pic>
    </p:spTree>
    <p:extLst>
      <p:ext uri="{BB962C8B-B14F-4D97-AF65-F5344CB8AC3E}">
        <p14:creationId xmlns:p14="http://schemas.microsoft.com/office/powerpoint/2010/main" val="428306874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b="1" dirty="0"/>
              <a:t>t</a:t>
            </a:r>
            <a:r>
              <a:rPr lang="en-GB" b="1" dirty="0" smtClean="0"/>
              <a:t>he story, what happens in the film:</a:t>
            </a:r>
          </a:p>
          <a:p>
            <a:r>
              <a:rPr lang="en-GB" dirty="0"/>
              <a:t>u</a:t>
            </a:r>
            <a:r>
              <a:rPr lang="en-GB" dirty="0" smtClean="0"/>
              <a:t>npredictable / predictable, </a:t>
            </a:r>
          </a:p>
          <a:p>
            <a:r>
              <a:rPr lang="en-GB" dirty="0" smtClean="0"/>
              <a:t>original, </a:t>
            </a:r>
          </a:p>
          <a:p>
            <a:r>
              <a:rPr lang="en-GB" dirty="0" smtClean="0"/>
              <a:t>full of twists,</a:t>
            </a:r>
          </a:p>
          <a:p>
            <a:r>
              <a:rPr lang="en-GB" dirty="0"/>
              <a:t>r</a:t>
            </a:r>
            <a:r>
              <a:rPr lang="en-GB" dirty="0" smtClean="0"/>
              <a:t>ealistic / unrealistic, </a:t>
            </a:r>
          </a:p>
          <a:p>
            <a:r>
              <a:rPr lang="en-GB" dirty="0" smtClean="0"/>
              <a:t>complicated</a:t>
            </a:r>
            <a:endParaRPr lang="en-GB" dirty="0"/>
          </a:p>
        </p:txBody>
      </p:sp>
      <p:sp>
        <p:nvSpPr>
          <p:cNvPr id="3" name="Tytuł 2"/>
          <p:cNvSpPr>
            <a:spLocks noGrp="1"/>
          </p:cNvSpPr>
          <p:nvPr>
            <p:ph type="title"/>
          </p:nvPr>
        </p:nvSpPr>
        <p:spPr/>
        <p:txBody>
          <a:bodyPr/>
          <a:lstStyle/>
          <a:p>
            <a:r>
              <a:rPr lang="en-GB" dirty="0" smtClean="0"/>
              <a:t>Plot</a:t>
            </a:r>
            <a:endParaRPr lang="en-GB" dirty="0"/>
          </a:p>
        </p:txBody>
      </p:sp>
    </p:spTree>
    <p:extLst>
      <p:ext uri="{BB962C8B-B14F-4D97-AF65-F5344CB8AC3E}">
        <p14:creationId xmlns:p14="http://schemas.microsoft.com/office/powerpoint/2010/main" val="27771019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132856"/>
            <a:ext cx="3622540" cy="2337123"/>
          </a:xfrm>
        </p:spPr>
      </p:pic>
      <p:sp>
        <p:nvSpPr>
          <p:cNvPr id="3" name="Tytuł 2"/>
          <p:cNvSpPr>
            <a:spLocks noGrp="1"/>
          </p:cNvSpPr>
          <p:nvPr>
            <p:ph type="title"/>
          </p:nvPr>
        </p:nvSpPr>
        <p:spPr/>
        <p:txBody>
          <a:bodyPr/>
          <a:lstStyle/>
          <a:p>
            <a:r>
              <a:rPr lang="en-GB" dirty="0" smtClean="0"/>
              <a:t>Twist</a:t>
            </a:r>
            <a:endParaRPr lang="en-GB" dirty="0"/>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3429000"/>
            <a:ext cx="4515324" cy="2913112"/>
          </a:xfrm>
          <a:prstGeom prst="rect">
            <a:avLst/>
          </a:prstGeom>
        </p:spPr>
      </p:pic>
    </p:spTree>
    <p:extLst>
      <p:ext uri="{BB962C8B-B14F-4D97-AF65-F5344CB8AC3E}">
        <p14:creationId xmlns:p14="http://schemas.microsoft.com/office/powerpoint/2010/main" val="282783266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dirty="0"/>
              <a:t>recorded </a:t>
            </a:r>
            <a:r>
              <a:rPr lang="en-GB" dirty="0" smtClean="0"/>
              <a:t> dialogues, </a:t>
            </a:r>
            <a:r>
              <a:rPr lang="en-GB" dirty="0"/>
              <a:t>music, narration and sound effects</a:t>
            </a:r>
          </a:p>
        </p:txBody>
      </p:sp>
      <p:sp>
        <p:nvSpPr>
          <p:cNvPr id="3" name="Tytuł 2"/>
          <p:cNvSpPr>
            <a:spLocks noGrp="1"/>
          </p:cNvSpPr>
          <p:nvPr>
            <p:ph type="title"/>
          </p:nvPr>
        </p:nvSpPr>
        <p:spPr/>
        <p:txBody>
          <a:bodyPr/>
          <a:lstStyle/>
          <a:p>
            <a:r>
              <a:rPr lang="en-GB" dirty="0" smtClean="0"/>
              <a:t>Sound track</a:t>
            </a:r>
            <a:endParaRPr lang="en-GB" dirty="0"/>
          </a:p>
        </p:txBody>
      </p:sp>
    </p:spTree>
    <p:extLst>
      <p:ext uri="{BB962C8B-B14F-4D97-AF65-F5344CB8AC3E}">
        <p14:creationId xmlns:p14="http://schemas.microsoft.com/office/powerpoint/2010/main" val="304175085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r>
              <a:rPr lang="en-GB" dirty="0" smtClean="0"/>
              <a:t>a </a:t>
            </a:r>
            <a:r>
              <a:rPr lang="en-GB" dirty="0"/>
              <a:t>script written to be produced as a movie. </a:t>
            </a:r>
          </a:p>
        </p:txBody>
      </p:sp>
      <p:sp>
        <p:nvSpPr>
          <p:cNvPr id="3" name="Tytuł 2"/>
          <p:cNvSpPr>
            <a:spLocks noGrp="1"/>
          </p:cNvSpPr>
          <p:nvPr>
            <p:ph type="title"/>
          </p:nvPr>
        </p:nvSpPr>
        <p:spPr/>
        <p:txBody>
          <a:bodyPr/>
          <a:lstStyle/>
          <a:p>
            <a:r>
              <a:rPr lang="en-GB" b="1" dirty="0"/>
              <a:t>Screenplay</a:t>
            </a:r>
            <a:endParaRPr lang="en-GB" dirty="0"/>
          </a:p>
        </p:txBody>
      </p:sp>
    </p:spTree>
    <p:extLst>
      <p:ext uri="{BB962C8B-B14F-4D97-AF65-F5344CB8AC3E}">
        <p14:creationId xmlns:p14="http://schemas.microsoft.com/office/powerpoint/2010/main" val="173316819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577861" y="2608692"/>
            <a:ext cx="5140093" cy="3450696"/>
          </a:xfrm>
        </p:spPr>
        <p:txBody>
          <a:bodyPr/>
          <a:lstStyle/>
          <a:p>
            <a:r>
              <a:rPr lang="en-GB" dirty="0" smtClean="0"/>
              <a:t>The people who the film is about:</a:t>
            </a:r>
          </a:p>
          <a:p>
            <a:pPr marL="0" indent="0">
              <a:buNone/>
            </a:pPr>
            <a:r>
              <a:rPr lang="en-GB" dirty="0" smtClean="0"/>
              <a:t>     funny, nice , happy, miserable, cute</a:t>
            </a:r>
            <a:endParaRPr lang="en-GB" dirty="0"/>
          </a:p>
        </p:txBody>
      </p:sp>
      <p:sp>
        <p:nvSpPr>
          <p:cNvPr id="3" name="Tytuł 2"/>
          <p:cNvSpPr>
            <a:spLocks noGrp="1"/>
          </p:cNvSpPr>
          <p:nvPr>
            <p:ph type="title"/>
          </p:nvPr>
        </p:nvSpPr>
        <p:spPr/>
        <p:txBody>
          <a:bodyPr/>
          <a:lstStyle/>
          <a:p>
            <a:r>
              <a:rPr lang="en-GB" dirty="0"/>
              <a:t>Characters </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573016"/>
            <a:ext cx="4458322" cy="2486372"/>
          </a:xfrm>
          <a:prstGeom prst="rect">
            <a:avLst/>
          </a:prstGeom>
        </p:spPr>
      </p:pic>
    </p:spTree>
    <p:extLst>
      <p:ext uri="{BB962C8B-B14F-4D97-AF65-F5344CB8AC3E}">
        <p14:creationId xmlns:p14="http://schemas.microsoft.com/office/powerpoint/2010/main" val="190420390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endParaRPr lang="en-GB"/>
          </a:p>
        </p:txBody>
      </p:sp>
      <p:sp>
        <p:nvSpPr>
          <p:cNvPr id="5" name="Symbol zastępczy tekstu 4"/>
          <p:cNvSpPr>
            <a:spLocks noGrp="1"/>
          </p:cNvSpPr>
          <p:nvPr>
            <p:ph type="body" idx="1"/>
          </p:nvPr>
        </p:nvSpPr>
        <p:spPr>
          <a:xfrm>
            <a:off x="611560" y="2564904"/>
            <a:ext cx="3822192" cy="639762"/>
          </a:xfrm>
        </p:spPr>
        <p:txBody>
          <a:bodyPr/>
          <a:lstStyle/>
          <a:p>
            <a:r>
              <a:rPr lang="en-GB" b="1" dirty="0" smtClean="0">
                <a:solidFill>
                  <a:srgbClr val="002060"/>
                </a:solidFill>
              </a:rPr>
              <a:t>HERO or VILLAIN</a:t>
            </a:r>
            <a:endParaRPr lang="en-GB" dirty="0"/>
          </a:p>
        </p:txBody>
      </p:sp>
      <p:pic>
        <p:nvPicPr>
          <p:cNvPr id="10" name="Symbol zastępczy zawartości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51012" y="3140968"/>
            <a:ext cx="2836763" cy="2836763"/>
          </a:xfrm>
        </p:spPr>
      </p:pic>
      <p:sp>
        <p:nvSpPr>
          <p:cNvPr id="7" name="Symbol zastępczy tekstu 6"/>
          <p:cNvSpPr>
            <a:spLocks noGrp="1"/>
          </p:cNvSpPr>
          <p:nvPr>
            <p:ph type="body" sz="quarter" idx="3"/>
          </p:nvPr>
        </p:nvSpPr>
        <p:spPr>
          <a:xfrm>
            <a:off x="4644008" y="2852936"/>
            <a:ext cx="4244280" cy="639762"/>
          </a:xfrm>
        </p:spPr>
        <p:txBody>
          <a:bodyPr>
            <a:noAutofit/>
          </a:bodyPr>
          <a:lstStyle/>
          <a:p>
            <a:pPr algn="l"/>
            <a:r>
              <a:rPr lang="en-GB" sz="1800" dirty="0" smtClean="0">
                <a:solidFill>
                  <a:srgbClr val="002060"/>
                </a:solidFill>
              </a:rPr>
              <a:t> </a:t>
            </a:r>
            <a:r>
              <a:rPr lang="en-GB" sz="1800" b="1" dirty="0">
                <a:solidFill>
                  <a:srgbClr val="002060"/>
                </a:solidFill>
              </a:rPr>
              <a:t>VILLAIN</a:t>
            </a:r>
            <a:r>
              <a:rPr lang="en-GB" sz="1800" dirty="0">
                <a:solidFill>
                  <a:srgbClr val="002060"/>
                </a:solidFill>
              </a:rPr>
              <a:t> :</a:t>
            </a:r>
          </a:p>
          <a:p>
            <a:pPr algn="l"/>
            <a:r>
              <a:rPr lang="en-GB" sz="1800" dirty="0" smtClean="0">
                <a:solidFill>
                  <a:srgbClr val="002060"/>
                </a:solidFill>
              </a:rPr>
              <a:t>an </a:t>
            </a:r>
            <a:r>
              <a:rPr lang="en-GB" sz="1800" dirty="0">
                <a:solidFill>
                  <a:srgbClr val="002060"/>
                </a:solidFill>
              </a:rPr>
              <a:t>"evil" character in a story</a:t>
            </a:r>
          </a:p>
          <a:p>
            <a:pPr algn="l"/>
            <a:r>
              <a:rPr lang="en-GB" sz="1800" dirty="0">
                <a:solidFill>
                  <a:srgbClr val="002060"/>
                </a:solidFill>
              </a:rPr>
              <a:t>“baddie”, bad guy</a:t>
            </a:r>
          </a:p>
          <a:p>
            <a:pPr algn="l"/>
            <a:endParaRPr lang="en-GB" sz="1800" dirty="0"/>
          </a:p>
        </p:txBody>
      </p:sp>
      <p:pic>
        <p:nvPicPr>
          <p:cNvPr id="9" name="Symbol zastępczy zawartości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651500" y="3515519"/>
            <a:ext cx="1809750" cy="2524125"/>
          </a:xfrm>
        </p:spPr>
      </p:pic>
    </p:spTree>
    <p:extLst>
      <p:ext uri="{BB962C8B-B14F-4D97-AF65-F5344CB8AC3E}">
        <p14:creationId xmlns:p14="http://schemas.microsoft.com/office/powerpoint/2010/main" val="373436549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lnSpcReduction="10000"/>
          </a:bodyPr>
          <a:lstStyle/>
          <a:p>
            <a:r>
              <a:rPr lang="en-GB" dirty="0" smtClean="0"/>
              <a:t>witty, </a:t>
            </a:r>
          </a:p>
          <a:p>
            <a:r>
              <a:rPr lang="en-GB" dirty="0" smtClean="0"/>
              <a:t>amusing</a:t>
            </a:r>
            <a:r>
              <a:rPr lang="en-GB" dirty="0"/>
              <a:t>, </a:t>
            </a:r>
            <a:endParaRPr lang="en-GB" dirty="0" smtClean="0"/>
          </a:p>
          <a:p>
            <a:r>
              <a:rPr lang="en-GB" dirty="0" smtClean="0"/>
              <a:t>fast-paced</a:t>
            </a:r>
            <a:r>
              <a:rPr lang="en-GB" dirty="0"/>
              <a:t>, </a:t>
            </a:r>
            <a:endParaRPr lang="en-GB" dirty="0" smtClean="0"/>
          </a:p>
          <a:p>
            <a:r>
              <a:rPr lang="en-GB" dirty="0" smtClean="0"/>
              <a:t>slow-paced</a:t>
            </a:r>
            <a:r>
              <a:rPr lang="en-GB" dirty="0"/>
              <a:t>, </a:t>
            </a:r>
            <a:endParaRPr lang="en-GB" dirty="0" smtClean="0"/>
          </a:p>
          <a:p>
            <a:r>
              <a:rPr lang="en-GB" dirty="0" smtClean="0"/>
              <a:t>smart, </a:t>
            </a:r>
          </a:p>
          <a:p>
            <a:r>
              <a:rPr lang="en-GB" dirty="0" smtClean="0"/>
              <a:t>offensive</a:t>
            </a:r>
            <a:r>
              <a:rPr lang="en-GB" dirty="0"/>
              <a:t>, </a:t>
            </a:r>
            <a:endParaRPr lang="en-GB" dirty="0" smtClean="0"/>
          </a:p>
          <a:p>
            <a:r>
              <a:rPr lang="en-GB" dirty="0" smtClean="0"/>
              <a:t>confusing</a:t>
            </a:r>
            <a:r>
              <a:rPr lang="en-GB" dirty="0"/>
              <a:t>, </a:t>
            </a:r>
            <a:endParaRPr lang="en-GB" dirty="0" smtClean="0"/>
          </a:p>
          <a:p>
            <a:r>
              <a:rPr lang="en-GB" dirty="0" smtClean="0"/>
              <a:t>obvious</a:t>
            </a:r>
            <a:r>
              <a:rPr lang="en-GB" dirty="0"/>
              <a:t>...</a:t>
            </a:r>
          </a:p>
          <a:p>
            <a:endParaRPr lang="en-GB" dirty="0"/>
          </a:p>
        </p:txBody>
      </p:sp>
      <p:sp>
        <p:nvSpPr>
          <p:cNvPr id="3" name="Tytuł 2"/>
          <p:cNvSpPr>
            <a:spLocks noGrp="1"/>
          </p:cNvSpPr>
          <p:nvPr>
            <p:ph type="title"/>
          </p:nvPr>
        </p:nvSpPr>
        <p:spPr/>
        <p:txBody>
          <a:bodyPr/>
          <a:lstStyle/>
          <a:p>
            <a:r>
              <a:rPr lang="en-GB" dirty="0" smtClean="0"/>
              <a:t>Dialogue</a:t>
            </a:r>
            <a:endParaRPr lang="en-GB"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632" y="2636912"/>
            <a:ext cx="3024336" cy="3024336"/>
          </a:xfrm>
          <a:prstGeom prst="rect">
            <a:avLst/>
          </a:prstGeom>
        </p:spPr>
      </p:pic>
    </p:spTree>
    <p:extLst>
      <p:ext uri="{BB962C8B-B14F-4D97-AF65-F5344CB8AC3E}">
        <p14:creationId xmlns:p14="http://schemas.microsoft.com/office/powerpoint/2010/main" val="19906105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en-GB" dirty="0" smtClean="0"/>
              <a:t>Scenery</a:t>
            </a:r>
            <a:endParaRPr lang="en-GB" dirty="0"/>
          </a:p>
        </p:txBody>
      </p:sp>
      <p:sp>
        <p:nvSpPr>
          <p:cNvPr id="5" name="Symbol zastępczy zawartości 4"/>
          <p:cNvSpPr>
            <a:spLocks noGrp="1"/>
          </p:cNvSpPr>
          <p:nvPr>
            <p:ph sz="quarter" idx="13"/>
          </p:nvPr>
        </p:nvSpPr>
        <p:spPr>
          <a:xfrm>
            <a:off x="611560" y="2663061"/>
            <a:ext cx="3822192" cy="3447288"/>
          </a:xfrm>
        </p:spPr>
        <p:txBody>
          <a:bodyPr>
            <a:normAutofit lnSpcReduction="10000"/>
          </a:bodyPr>
          <a:lstStyle/>
          <a:p>
            <a:r>
              <a:rPr lang="en-GB" b="1" dirty="0"/>
              <a:t>Scenery</a:t>
            </a:r>
            <a:r>
              <a:rPr lang="en-GB" dirty="0"/>
              <a:t> is what is the background of a film - this could be the furniture in a room or the surrounding landscape</a:t>
            </a:r>
            <a:r>
              <a:rPr lang="en-GB" dirty="0" smtClean="0"/>
              <a:t>:</a:t>
            </a:r>
            <a:endParaRPr lang="en-GB" dirty="0"/>
          </a:p>
          <a:p>
            <a:pPr marL="0" indent="0">
              <a:buNone/>
            </a:pPr>
            <a:r>
              <a:rPr lang="en-GB" dirty="0" smtClean="0"/>
              <a:t>beautiful</a:t>
            </a:r>
            <a:r>
              <a:rPr lang="en-GB" dirty="0"/>
              <a:t>, </a:t>
            </a:r>
            <a:r>
              <a:rPr lang="en-GB" dirty="0">
                <a:solidFill>
                  <a:srgbClr val="C00000"/>
                </a:solidFill>
              </a:rPr>
              <a:t>ugly</a:t>
            </a:r>
            <a:r>
              <a:rPr lang="en-GB" dirty="0"/>
              <a:t>, spectacular, </a:t>
            </a:r>
            <a:r>
              <a:rPr lang="en-GB" dirty="0">
                <a:solidFill>
                  <a:srgbClr val="C00000"/>
                </a:solidFill>
              </a:rPr>
              <a:t>cinematic</a:t>
            </a:r>
            <a:r>
              <a:rPr lang="en-GB" dirty="0"/>
              <a:t>, city, </a:t>
            </a:r>
            <a:r>
              <a:rPr lang="en-GB" dirty="0">
                <a:solidFill>
                  <a:srgbClr val="C00000"/>
                </a:solidFill>
              </a:rPr>
              <a:t>country</a:t>
            </a:r>
            <a:r>
              <a:rPr lang="en-GB" dirty="0"/>
              <a:t>,    </a:t>
            </a:r>
            <a:r>
              <a:rPr lang="en-GB" dirty="0" smtClean="0"/>
              <a:t>recognisable</a:t>
            </a:r>
            <a:r>
              <a:rPr lang="en-GB" dirty="0"/>
              <a:t>, </a:t>
            </a:r>
            <a:r>
              <a:rPr lang="en-GB" dirty="0">
                <a:solidFill>
                  <a:srgbClr val="C00000"/>
                </a:solidFill>
              </a:rPr>
              <a:t>foreign</a:t>
            </a:r>
            <a:r>
              <a:rPr lang="en-GB" dirty="0"/>
              <a:t>, </a:t>
            </a:r>
            <a:r>
              <a:rPr lang="en-GB" dirty="0">
                <a:solidFill>
                  <a:srgbClr val="C00000"/>
                </a:solidFill>
              </a:rPr>
              <a:t>fantastical</a:t>
            </a:r>
            <a:r>
              <a:rPr lang="en-GB" dirty="0"/>
              <a:t>, colourful</a:t>
            </a:r>
          </a:p>
          <a:p>
            <a:endParaRPr lang="en-GB" dirty="0"/>
          </a:p>
        </p:txBody>
      </p:sp>
      <p:sp>
        <p:nvSpPr>
          <p:cNvPr id="7" name="Symbol zastępczy zawartości 6"/>
          <p:cNvSpPr>
            <a:spLocks noGrp="1"/>
          </p:cNvSpPr>
          <p:nvPr>
            <p:ph sz="quarter" idx="14"/>
          </p:nvPr>
        </p:nvSpPr>
        <p:spPr/>
        <p:txBody>
          <a:bodyPr/>
          <a:lstStyle/>
          <a:p>
            <a:endParaRPr lang="en-GB"/>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9992" y="2636911"/>
            <a:ext cx="4104456" cy="3499589"/>
          </a:xfrm>
          <a:prstGeom prst="rect">
            <a:avLst/>
          </a:prstGeom>
        </p:spPr>
      </p:pic>
    </p:spTree>
    <p:extLst>
      <p:ext uri="{BB962C8B-B14F-4D97-AF65-F5344CB8AC3E}">
        <p14:creationId xmlns:p14="http://schemas.microsoft.com/office/powerpoint/2010/main" val="419046899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A great box-office success</a:t>
            </a:r>
            <a:endParaRPr lang="en-GB" dirty="0"/>
          </a:p>
        </p:txBody>
      </p:sp>
      <p:sp>
        <p:nvSpPr>
          <p:cNvPr id="5" name="Prostokąt 4"/>
          <p:cNvSpPr/>
          <p:nvPr/>
        </p:nvSpPr>
        <p:spPr>
          <a:xfrm>
            <a:off x="1403648" y="3244334"/>
            <a:ext cx="5480988" cy="369332"/>
          </a:xfrm>
          <a:prstGeom prst="rect">
            <a:avLst/>
          </a:prstGeom>
        </p:spPr>
        <p:txBody>
          <a:bodyPr wrap="none">
            <a:spAutoFit/>
          </a:bodyPr>
          <a:lstStyle/>
          <a:p>
            <a:r>
              <a:rPr lang="en-GB" dirty="0" smtClean="0"/>
              <a:t>Harry Potter films have been a </a:t>
            </a:r>
            <a:r>
              <a:rPr lang="en-GB" dirty="0"/>
              <a:t>great box-office success</a:t>
            </a:r>
          </a:p>
        </p:txBody>
      </p:sp>
    </p:spTree>
    <p:extLst>
      <p:ext uri="{BB962C8B-B14F-4D97-AF65-F5344CB8AC3E}">
        <p14:creationId xmlns:p14="http://schemas.microsoft.com/office/powerpoint/2010/main" val="226254402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2204864"/>
            <a:ext cx="3984426" cy="3760194"/>
          </a:xfrm>
        </p:spPr>
      </p:pic>
      <p:sp>
        <p:nvSpPr>
          <p:cNvPr id="3" name="Tytuł 2"/>
          <p:cNvSpPr>
            <a:spLocks noGrp="1"/>
          </p:cNvSpPr>
          <p:nvPr>
            <p:ph type="title"/>
          </p:nvPr>
        </p:nvSpPr>
        <p:spPr/>
        <p:txBody>
          <a:bodyPr/>
          <a:lstStyle/>
          <a:p>
            <a:r>
              <a:rPr lang="en-GB" dirty="0" smtClean="0"/>
              <a:t>The Oscars Award Ceremony</a:t>
            </a:r>
            <a:endParaRPr lang="en-GB" dirty="0"/>
          </a:p>
        </p:txBody>
      </p:sp>
      <p:sp>
        <p:nvSpPr>
          <p:cNvPr id="5" name="pole tekstowe 4"/>
          <p:cNvSpPr txBox="1"/>
          <p:nvPr/>
        </p:nvSpPr>
        <p:spPr>
          <a:xfrm>
            <a:off x="5292080" y="3501007"/>
            <a:ext cx="3038011" cy="584775"/>
          </a:xfrm>
          <a:prstGeom prst="rect">
            <a:avLst/>
          </a:prstGeom>
          <a:noFill/>
        </p:spPr>
        <p:txBody>
          <a:bodyPr wrap="none" rtlCol="0">
            <a:spAutoFit/>
          </a:bodyPr>
          <a:lstStyle/>
          <a:p>
            <a:r>
              <a:rPr lang="en-GB" sz="3200" b="1" dirty="0" smtClean="0"/>
              <a:t>The winner is …</a:t>
            </a:r>
            <a:endParaRPr lang="en-GB" sz="3200" b="1" dirty="0"/>
          </a:p>
        </p:txBody>
      </p:sp>
    </p:spTree>
    <p:extLst>
      <p:ext uri="{BB962C8B-B14F-4D97-AF65-F5344CB8AC3E}">
        <p14:creationId xmlns:p14="http://schemas.microsoft.com/office/powerpoint/2010/main" val="313617627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7664" y="2132856"/>
            <a:ext cx="5476875" cy="3988098"/>
          </a:xfrm>
        </p:spPr>
      </p:pic>
      <p:sp>
        <p:nvSpPr>
          <p:cNvPr id="3" name="Tytuł 2"/>
          <p:cNvSpPr>
            <a:spLocks noGrp="1"/>
          </p:cNvSpPr>
          <p:nvPr>
            <p:ph type="title"/>
          </p:nvPr>
        </p:nvSpPr>
        <p:spPr/>
        <p:txBody>
          <a:bodyPr/>
          <a:lstStyle/>
          <a:p>
            <a:r>
              <a:rPr lang="en-GB" dirty="0" smtClean="0"/>
              <a:t>Exercise 1 </a:t>
            </a:r>
            <a:endParaRPr lang="en-GB" dirty="0"/>
          </a:p>
        </p:txBody>
      </p:sp>
    </p:spTree>
    <p:extLst>
      <p:ext uri="{BB962C8B-B14F-4D97-AF65-F5344CB8AC3E}">
        <p14:creationId xmlns:p14="http://schemas.microsoft.com/office/powerpoint/2010/main" val="2937429793"/>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871" y="2780928"/>
            <a:ext cx="8952129" cy="2808312"/>
          </a:xfrm>
        </p:spPr>
      </p:pic>
      <p:sp>
        <p:nvSpPr>
          <p:cNvPr id="3" name="Tytuł 2"/>
          <p:cNvSpPr>
            <a:spLocks noGrp="1"/>
          </p:cNvSpPr>
          <p:nvPr>
            <p:ph type="title"/>
          </p:nvPr>
        </p:nvSpPr>
        <p:spPr/>
        <p:txBody>
          <a:bodyPr/>
          <a:lstStyle/>
          <a:p>
            <a:r>
              <a:rPr lang="en-GB" dirty="0" smtClean="0"/>
              <a:t>Exercise 2</a:t>
            </a:r>
            <a:endParaRPr lang="en-GB" dirty="0"/>
          </a:p>
        </p:txBody>
      </p:sp>
    </p:spTree>
    <p:extLst>
      <p:ext uri="{BB962C8B-B14F-4D97-AF65-F5344CB8AC3E}">
        <p14:creationId xmlns:p14="http://schemas.microsoft.com/office/powerpoint/2010/main" val="210805295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2852936"/>
            <a:ext cx="4259718" cy="2329805"/>
          </a:xfrm>
        </p:spPr>
      </p:pic>
      <p:sp>
        <p:nvSpPr>
          <p:cNvPr id="3" name="Tytuł 2"/>
          <p:cNvSpPr>
            <a:spLocks noGrp="1"/>
          </p:cNvSpPr>
          <p:nvPr>
            <p:ph type="title"/>
          </p:nvPr>
        </p:nvSpPr>
        <p:spPr/>
        <p:txBody>
          <a:bodyPr/>
          <a:lstStyle/>
          <a:p>
            <a:r>
              <a:rPr lang="en-GB" dirty="0" smtClean="0"/>
              <a:t>Gratitude and tears</a:t>
            </a:r>
            <a:endParaRPr lang="en-GB" dirty="0"/>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2852936"/>
            <a:ext cx="3600400" cy="2362081"/>
          </a:xfrm>
          <a:prstGeom prst="rect">
            <a:avLst/>
          </a:prstGeom>
        </p:spPr>
      </p:pic>
      <p:sp>
        <p:nvSpPr>
          <p:cNvPr id="6" name="pole tekstowe 5"/>
          <p:cNvSpPr txBox="1"/>
          <p:nvPr/>
        </p:nvSpPr>
        <p:spPr>
          <a:xfrm>
            <a:off x="683568" y="5661248"/>
            <a:ext cx="7992888" cy="369332"/>
          </a:xfrm>
          <a:prstGeom prst="rect">
            <a:avLst/>
          </a:prstGeom>
          <a:noFill/>
        </p:spPr>
        <p:txBody>
          <a:bodyPr wrap="square" rtlCol="0">
            <a:spAutoFit/>
          </a:bodyPr>
          <a:lstStyle/>
          <a:p>
            <a:r>
              <a:rPr lang="en-GB" b="1" dirty="0" smtClean="0">
                <a:solidFill>
                  <a:srgbClr val="C00000"/>
                </a:solidFill>
              </a:rPr>
              <a:t>I’m grateful </a:t>
            </a:r>
            <a:r>
              <a:rPr lang="en-GB" b="1" dirty="0">
                <a:solidFill>
                  <a:srgbClr val="C00000"/>
                </a:solidFill>
              </a:rPr>
              <a:t>for…			 accept the Oscar and make a speech </a:t>
            </a:r>
          </a:p>
        </p:txBody>
      </p:sp>
    </p:spTree>
    <p:extLst>
      <p:ext uri="{BB962C8B-B14F-4D97-AF65-F5344CB8AC3E}">
        <p14:creationId xmlns:p14="http://schemas.microsoft.com/office/powerpoint/2010/main" val="202669125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2653177"/>
            <a:ext cx="2278251" cy="3429000"/>
          </a:xfrm>
        </p:spPr>
      </p:pic>
      <p:sp>
        <p:nvSpPr>
          <p:cNvPr id="3" name="Tytuł 2"/>
          <p:cNvSpPr>
            <a:spLocks noGrp="1"/>
          </p:cNvSpPr>
          <p:nvPr>
            <p:ph type="title"/>
          </p:nvPr>
        </p:nvSpPr>
        <p:spPr/>
        <p:txBody>
          <a:bodyPr/>
          <a:lstStyle/>
          <a:p>
            <a:r>
              <a:rPr lang="en-GB" dirty="0" smtClean="0"/>
              <a:t>Dress to impress</a:t>
            </a:r>
            <a:endParaRPr lang="en-GB" dirty="0"/>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3848" y="2659360"/>
            <a:ext cx="4572000" cy="3429000"/>
          </a:xfrm>
          <a:prstGeom prst="rect">
            <a:avLst/>
          </a:prstGeom>
        </p:spPr>
      </p:pic>
    </p:spTree>
    <p:extLst>
      <p:ext uri="{BB962C8B-B14F-4D97-AF65-F5344CB8AC3E}">
        <p14:creationId xmlns:p14="http://schemas.microsoft.com/office/powerpoint/2010/main" val="238631163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en-GB" dirty="0" smtClean="0"/>
              <a:t>Are there any tickets?</a:t>
            </a:r>
            <a:endParaRPr lang="en-GB" dirty="0"/>
          </a:p>
        </p:txBody>
      </p:sp>
      <p:sp>
        <p:nvSpPr>
          <p:cNvPr id="5" name="Symbol zastępczy tekstu 4"/>
          <p:cNvSpPr>
            <a:spLocks noGrp="1"/>
          </p:cNvSpPr>
          <p:nvPr>
            <p:ph type="body" idx="1"/>
          </p:nvPr>
        </p:nvSpPr>
        <p:spPr/>
        <p:txBody>
          <a:bodyPr>
            <a:normAutofit/>
          </a:bodyPr>
          <a:lstStyle/>
          <a:p>
            <a:r>
              <a:rPr lang="en-GB" sz="4400" b="1" dirty="0" smtClean="0">
                <a:solidFill>
                  <a:srgbClr val="C00000"/>
                </a:solidFill>
              </a:rPr>
              <a:t>COMMUNICATION</a:t>
            </a:r>
            <a:endParaRPr lang="en-GB" sz="4400" b="1" dirty="0">
              <a:solidFill>
                <a:srgbClr val="C00000"/>
              </a:solidFill>
            </a:endParaRPr>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4309258"/>
            <a:ext cx="3240360" cy="2548742"/>
          </a:xfrm>
          <a:prstGeom prst="rect">
            <a:avLst/>
          </a:prstGeom>
        </p:spPr>
      </p:pic>
    </p:spTree>
    <p:extLst>
      <p:ext uri="{BB962C8B-B14F-4D97-AF65-F5344CB8AC3E}">
        <p14:creationId xmlns:p14="http://schemas.microsoft.com/office/powerpoint/2010/main" val="40863593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86227">
            <a:off x="2229138" y="1293389"/>
            <a:ext cx="3282865" cy="2628908"/>
          </a:xfrm>
          <a:prstGeom prst="rect">
            <a:avLst/>
          </a:prstGeom>
        </p:spPr>
      </p:pic>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0048" y="3254342"/>
            <a:ext cx="3603476" cy="2860259"/>
          </a:xfrm>
          <a:prstGeom prst="rect">
            <a:avLst/>
          </a:prstGeom>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07500">
            <a:off x="935162" y="4298007"/>
            <a:ext cx="3342733" cy="1670632"/>
          </a:xfrm>
          <a:prstGeom prst="rect">
            <a:avLst/>
          </a:prstGeom>
        </p:spPr>
      </p:pic>
    </p:spTree>
    <p:extLst>
      <p:ext uri="{BB962C8B-B14F-4D97-AF65-F5344CB8AC3E}">
        <p14:creationId xmlns:p14="http://schemas.microsoft.com/office/powerpoint/2010/main" val="215859403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132856"/>
            <a:ext cx="4229484" cy="2812779"/>
          </a:xfrm>
          <a:prstGeom prst="rect">
            <a:avLst/>
          </a:prstGeom>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3124140"/>
            <a:ext cx="3910868" cy="2933151"/>
          </a:xfrm>
          <a:prstGeom prst="rect">
            <a:avLst/>
          </a:prstGeom>
        </p:spPr>
      </p:pic>
      <p:sp>
        <p:nvSpPr>
          <p:cNvPr id="2" name="Tytuł 1"/>
          <p:cNvSpPr>
            <a:spLocks noGrp="1"/>
          </p:cNvSpPr>
          <p:nvPr>
            <p:ph type="title"/>
          </p:nvPr>
        </p:nvSpPr>
        <p:spPr/>
        <p:txBody>
          <a:bodyPr/>
          <a:lstStyle/>
          <a:p>
            <a:r>
              <a:rPr lang="en-GB" dirty="0" smtClean="0"/>
              <a:t>At the box office</a:t>
            </a:r>
            <a:endParaRPr lang="en-GB" dirty="0"/>
          </a:p>
        </p:txBody>
      </p:sp>
    </p:spTree>
    <p:extLst>
      <p:ext uri="{BB962C8B-B14F-4D97-AF65-F5344CB8AC3E}">
        <p14:creationId xmlns:p14="http://schemas.microsoft.com/office/powerpoint/2010/main" val="191420857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467544" y="99140"/>
            <a:ext cx="8229600" cy="1143000"/>
          </a:xfrm>
        </p:spPr>
        <p:txBody>
          <a:bodyPr/>
          <a:lstStyle/>
          <a:p>
            <a:r>
              <a:rPr lang="en-GB" dirty="0" smtClean="0"/>
              <a:t>Complete the dialogue</a:t>
            </a:r>
            <a:endParaRPr lang="en-GB" dirty="0"/>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097029"/>
            <a:ext cx="6264696" cy="5749561"/>
          </a:xfrm>
          <a:prstGeom prst="rect">
            <a:avLst/>
          </a:prstGeom>
        </p:spPr>
      </p:pic>
    </p:spTree>
    <p:extLst>
      <p:ext uri="{BB962C8B-B14F-4D97-AF65-F5344CB8AC3E}">
        <p14:creationId xmlns:p14="http://schemas.microsoft.com/office/powerpoint/2010/main" val="1829684454"/>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like to book 3 tickets for Eclipse, please.</a:t>
            </a:r>
          </a:p>
          <a:p>
            <a:r>
              <a:rPr lang="en-GB" dirty="0" smtClean="0"/>
              <a:t>Which showing?</a:t>
            </a:r>
          </a:p>
          <a:p>
            <a:r>
              <a:rPr lang="en-GB" b="1" dirty="0" smtClean="0"/>
              <a:t>Pardon?</a:t>
            </a:r>
          </a:p>
          <a:p>
            <a:r>
              <a:rPr lang="en-GB" dirty="0" smtClean="0"/>
              <a:t>Which showing would you like?</a:t>
            </a:r>
          </a:p>
          <a:p>
            <a:r>
              <a:rPr lang="en-GB" b="1" dirty="0" smtClean="0"/>
              <a:t>The seven thirty, please.</a:t>
            </a:r>
          </a:p>
          <a:p>
            <a:r>
              <a:rPr lang="en-GB" dirty="0" smtClean="0"/>
              <a:t>I’m afraid that showing is sold out.</a:t>
            </a:r>
          </a:p>
          <a:p>
            <a:r>
              <a:rPr lang="en-GB" b="1" dirty="0" smtClean="0"/>
              <a:t>What about the 10:30 showing?</a:t>
            </a:r>
          </a:p>
          <a:p>
            <a:r>
              <a:rPr lang="en-GB" dirty="0" smtClean="0"/>
              <a:t>Yes, we have tickets for that. Children or </a:t>
            </a:r>
            <a:r>
              <a:rPr lang="en-GB" dirty="0"/>
              <a:t>a</a:t>
            </a:r>
            <a:r>
              <a:rPr lang="en-GB" dirty="0" smtClean="0"/>
              <a:t>dults?</a:t>
            </a:r>
          </a:p>
          <a:p>
            <a:r>
              <a:rPr lang="en-GB" b="1" dirty="0" smtClean="0"/>
              <a:t>Two 17-year-olds.</a:t>
            </a:r>
          </a:p>
          <a:p>
            <a:r>
              <a:rPr lang="en-GB" dirty="0" smtClean="0"/>
              <a:t>Ok, that’s two adults. That will be Ł15. </a:t>
            </a:r>
          </a:p>
          <a:p>
            <a:r>
              <a:rPr lang="en-GB" b="1" dirty="0" smtClean="0"/>
              <a:t>OK. Here you are.</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val="53254996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like to book 3 tickets for Eclipse, please.</a:t>
            </a:r>
          </a:p>
          <a:p>
            <a:r>
              <a:rPr lang="en-GB" dirty="0" smtClean="0"/>
              <a:t>Which showing?</a:t>
            </a:r>
          </a:p>
          <a:p>
            <a:r>
              <a:rPr lang="en-GB" b="1" dirty="0" smtClean="0"/>
              <a:t>Pardo  ?</a:t>
            </a:r>
          </a:p>
          <a:p>
            <a:r>
              <a:rPr lang="en-GB" dirty="0" smtClean="0"/>
              <a:t>Which showing would you like?</a:t>
            </a:r>
          </a:p>
          <a:p>
            <a:r>
              <a:rPr lang="en-GB" b="1" dirty="0" smtClean="0"/>
              <a:t>The seven thirty, please.</a:t>
            </a:r>
          </a:p>
          <a:p>
            <a:r>
              <a:rPr lang="en-GB" dirty="0" smtClean="0"/>
              <a:t>I’m afraid that showing is sold out.</a:t>
            </a:r>
          </a:p>
          <a:p>
            <a:r>
              <a:rPr lang="en-GB" b="1" dirty="0" smtClean="0"/>
              <a:t>What about the 10:30 showing ?</a:t>
            </a:r>
          </a:p>
          <a:p>
            <a:r>
              <a:rPr lang="en-GB" dirty="0" smtClean="0"/>
              <a:t>Yes, we have tickets for that. Children or </a:t>
            </a:r>
            <a:r>
              <a:rPr lang="en-GB" dirty="0"/>
              <a:t>a</a:t>
            </a:r>
            <a:r>
              <a:rPr lang="en-GB" dirty="0" smtClean="0"/>
              <a:t>dults?</a:t>
            </a:r>
          </a:p>
          <a:p>
            <a:r>
              <a:rPr lang="en-GB" b="1" dirty="0" smtClean="0"/>
              <a:t>Two 17-year-olds.</a:t>
            </a:r>
          </a:p>
          <a:p>
            <a:r>
              <a:rPr lang="en-GB" dirty="0" smtClean="0"/>
              <a:t>Ok, that’s two adults. That will be Ł15. </a:t>
            </a:r>
          </a:p>
          <a:p>
            <a:r>
              <a:rPr lang="en-GB" b="1" dirty="0" smtClean="0"/>
              <a:t>OK. Here you are.</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275856" y="3501008"/>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rostokąt 7"/>
          <p:cNvSpPr/>
          <p:nvPr/>
        </p:nvSpPr>
        <p:spPr>
          <a:xfrm>
            <a:off x="2843808" y="5805264"/>
            <a:ext cx="43204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498226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like to book 3 tickets for Eclipse, please.</a:t>
            </a:r>
          </a:p>
          <a:p>
            <a:r>
              <a:rPr lang="en-GB" dirty="0" smtClean="0"/>
              <a:t>Which showing?</a:t>
            </a:r>
          </a:p>
          <a:p>
            <a:r>
              <a:rPr lang="en-GB" b="1" dirty="0" smtClean="0"/>
              <a:t>Pardo   ?</a:t>
            </a:r>
          </a:p>
          <a:p>
            <a:r>
              <a:rPr lang="en-GB" dirty="0" smtClean="0"/>
              <a:t>Which showing would you like?</a:t>
            </a:r>
          </a:p>
          <a:p>
            <a:r>
              <a:rPr lang="en-GB" b="1" dirty="0" smtClean="0"/>
              <a:t>The seven thirty, please.</a:t>
            </a:r>
          </a:p>
          <a:p>
            <a:r>
              <a:rPr lang="en-GB" dirty="0" smtClean="0"/>
              <a:t>I’m afraid that showing is sold out.</a:t>
            </a:r>
          </a:p>
          <a:p>
            <a:r>
              <a:rPr lang="en-GB" b="1" dirty="0" smtClean="0"/>
              <a:t>What about the 10:30 showing ?</a:t>
            </a:r>
          </a:p>
          <a:p>
            <a:r>
              <a:rPr lang="en-GB" dirty="0" smtClean="0"/>
              <a:t>Yes, we have tickets for that. Children or </a:t>
            </a:r>
            <a:r>
              <a:rPr lang="en-GB" dirty="0"/>
              <a:t>a</a:t>
            </a:r>
            <a:r>
              <a:rPr lang="en-GB" dirty="0" smtClean="0"/>
              <a:t>dults?</a:t>
            </a:r>
          </a:p>
          <a:p>
            <a:r>
              <a:rPr lang="en-GB" b="1" dirty="0" smtClean="0"/>
              <a:t>Two 17-year-olds.</a:t>
            </a:r>
          </a:p>
          <a:p>
            <a:r>
              <a:rPr lang="en-GB" dirty="0" smtClean="0"/>
              <a:t>Ok, that’s two adults. That will be Ł15. </a:t>
            </a:r>
          </a:p>
          <a:p>
            <a:r>
              <a:rPr lang="en-GB" b="1" dirty="0" smtClean="0"/>
              <a:t>OK. Here </a:t>
            </a:r>
            <a:r>
              <a:rPr lang="en-GB" b="1" dirty="0" err="1" smtClean="0"/>
              <a:t>yo</a:t>
            </a:r>
            <a:r>
              <a:rPr lang="en-GB" b="1" dirty="0" smtClean="0"/>
              <a:t>   are.</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275856" y="3501008"/>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rostokąt 7"/>
          <p:cNvSpPr/>
          <p:nvPr/>
        </p:nvSpPr>
        <p:spPr>
          <a:xfrm>
            <a:off x="2843808" y="5805264"/>
            <a:ext cx="43204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rostokąt 1"/>
          <p:cNvSpPr/>
          <p:nvPr/>
        </p:nvSpPr>
        <p:spPr>
          <a:xfrm>
            <a:off x="5508104" y="206084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rostokąt 8"/>
          <p:cNvSpPr/>
          <p:nvPr/>
        </p:nvSpPr>
        <p:spPr>
          <a:xfrm>
            <a:off x="1259632" y="4221088"/>
            <a:ext cx="64807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rostokąt 9"/>
          <p:cNvSpPr/>
          <p:nvPr/>
        </p:nvSpPr>
        <p:spPr>
          <a:xfrm>
            <a:off x="2411760" y="5805264"/>
            <a:ext cx="32403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7451764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like  t   book 3 tickets for Eclipse, please.</a:t>
            </a:r>
          </a:p>
          <a:p>
            <a:r>
              <a:rPr lang="en-GB" dirty="0" smtClean="0"/>
              <a:t>Which showing?</a:t>
            </a:r>
          </a:p>
          <a:p>
            <a:r>
              <a:rPr lang="en-GB" b="1" dirty="0" smtClean="0"/>
              <a:t>Pardo  ?</a:t>
            </a:r>
          </a:p>
          <a:p>
            <a:r>
              <a:rPr lang="en-GB" dirty="0" smtClean="0"/>
              <a:t>Which showing would you like?</a:t>
            </a:r>
          </a:p>
          <a:p>
            <a:r>
              <a:rPr lang="en-GB" b="1" dirty="0" smtClean="0"/>
              <a:t>The seven thirty, please.</a:t>
            </a:r>
          </a:p>
          <a:p>
            <a:r>
              <a:rPr lang="en-GB" dirty="0" smtClean="0"/>
              <a:t>I’m afraid that showing is sold out.</a:t>
            </a:r>
          </a:p>
          <a:p>
            <a:r>
              <a:rPr lang="en-GB" b="1" dirty="0" smtClean="0"/>
              <a:t>    hat  bout   the 10:30  </a:t>
            </a:r>
            <a:r>
              <a:rPr lang="en-GB" b="1" dirty="0" err="1" smtClean="0"/>
              <a:t>showin</a:t>
            </a:r>
            <a:r>
              <a:rPr lang="en-GB" b="1" dirty="0" smtClean="0"/>
              <a:t>  ?</a:t>
            </a:r>
          </a:p>
          <a:p>
            <a:r>
              <a:rPr lang="en-GB" dirty="0" smtClean="0"/>
              <a:t>Yes, we have tickets for that. Children or </a:t>
            </a:r>
            <a:r>
              <a:rPr lang="en-GB" dirty="0"/>
              <a:t>a</a:t>
            </a:r>
            <a:r>
              <a:rPr lang="en-GB" dirty="0" smtClean="0"/>
              <a:t>dults?</a:t>
            </a:r>
          </a:p>
          <a:p>
            <a:r>
              <a:rPr lang="en-GB" b="1" dirty="0" smtClean="0"/>
              <a:t>Two 17-year-olds.</a:t>
            </a:r>
          </a:p>
          <a:p>
            <a:r>
              <a:rPr lang="en-GB" dirty="0" smtClean="0"/>
              <a:t>Ok, that’s two adults. That will be Ł15. </a:t>
            </a:r>
          </a:p>
          <a:p>
            <a:r>
              <a:rPr lang="en-GB" b="1" dirty="0" smtClean="0"/>
              <a:t>OK. Here  you  ar.</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275856" y="3501008"/>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rostokąt 12"/>
          <p:cNvSpPr/>
          <p:nvPr/>
        </p:nvSpPr>
        <p:spPr>
          <a:xfrm>
            <a:off x="2008126" y="4221088"/>
            <a:ext cx="72008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rostokąt 13"/>
          <p:cNvSpPr/>
          <p:nvPr/>
        </p:nvSpPr>
        <p:spPr>
          <a:xfrm>
            <a:off x="2051720" y="2060848"/>
            <a:ext cx="31644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rostokąt 16"/>
          <p:cNvSpPr/>
          <p:nvPr/>
        </p:nvSpPr>
        <p:spPr>
          <a:xfrm>
            <a:off x="1655676" y="5733256"/>
            <a:ext cx="7124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rostokąt 17"/>
          <p:cNvSpPr/>
          <p:nvPr/>
        </p:nvSpPr>
        <p:spPr>
          <a:xfrm>
            <a:off x="2411760" y="5733256"/>
            <a:ext cx="50405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rostokąt 18"/>
          <p:cNvSpPr/>
          <p:nvPr/>
        </p:nvSpPr>
        <p:spPr>
          <a:xfrm>
            <a:off x="2993368" y="5733256"/>
            <a:ext cx="36004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Prostokąt 19"/>
          <p:cNvSpPr/>
          <p:nvPr/>
        </p:nvSpPr>
        <p:spPr>
          <a:xfrm>
            <a:off x="1367644"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rostokąt 20"/>
          <p:cNvSpPr/>
          <p:nvPr/>
        </p:nvSpPr>
        <p:spPr>
          <a:xfrm>
            <a:off x="5580112" y="2060848"/>
            <a:ext cx="72008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7451764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like  t   book 3 tickets for Eclipse,    leas  .</a:t>
            </a:r>
          </a:p>
          <a:p>
            <a:r>
              <a:rPr lang="en-GB" dirty="0" smtClean="0"/>
              <a:t>Which showing?</a:t>
            </a:r>
          </a:p>
          <a:p>
            <a:r>
              <a:rPr lang="en-GB" b="1" dirty="0" smtClean="0"/>
              <a:t>Pardo  ?</a:t>
            </a:r>
          </a:p>
          <a:p>
            <a:r>
              <a:rPr lang="en-GB" dirty="0" smtClean="0"/>
              <a:t>Which showing would you like?</a:t>
            </a:r>
          </a:p>
          <a:p>
            <a:r>
              <a:rPr lang="en-GB" b="1" dirty="0" err="1" smtClean="0"/>
              <a:t>Th</a:t>
            </a:r>
            <a:r>
              <a:rPr lang="en-GB" b="1" dirty="0" smtClean="0"/>
              <a:t>   seven thirty, please.</a:t>
            </a:r>
          </a:p>
          <a:p>
            <a:r>
              <a:rPr lang="en-GB" dirty="0" smtClean="0"/>
              <a:t>I’m afraid that showing is sold out.</a:t>
            </a:r>
          </a:p>
          <a:p>
            <a:r>
              <a:rPr lang="en-GB" b="1" dirty="0" err="1" smtClean="0"/>
              <a:t>Wha</a:t>
            </a:r>
            <a:r>
              <a:rPr lang="en-GB" b="1" dirty="0" smtClean="0"/>
              <a:t>   bout    the 10:30  </a:t>
            </a:r>
            <a:r>
              <a:rPr lang="en-GB" b="1" dirty="0" err="1" smtClean="0"/>
              <a:t>showin</a:t>
            </a:r>
            <a:r>
              <a:rPr lang="en-GB" b="1" dirty="0" smtClean="0"/>
              <a:t>  ?</a:t>
            </a:r>
          </a:p>
          <a:p>
            <a:r>
              <a:rPr lang="en-GB" dirty="0" smtClean="0"/>
              <a:t>Yes, we have tickets for that. Children or </a:t>
            </a:r>
            <a:r>
              <a:rPr lang="en-GB" dirty="0"/>
              <a:t>a</a:t>
            </a:r>
            <a:r>
              <a:rPr lang="en-GB" dirty="0" smtClean="0"/>
              <a:t>dults?</a:t>
            </a:r>
          </a:p>
          <a:p>
            <a:r>
              <a:rPr lang="en-GB" b="1" dirty="0" smtClean="0"/>
              <a:t>Two 17-year-old s.</a:t>
            </a:r>
          </a:p>
          <a:p>
            <a:r>
              <a:rPr lang="en-GB" dirty="0" smtClean="0"/>
              <a:t>Ok, that’s two adults. That will be Ł15. </a:t>
            </a:r>
          </a:p>
          <a:p>
            <a:r>
              <a:rPr lang="en-GB" b="1" dirty="0" smtClean="0"/>
              <a:t>OK. Here  you  ar.</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275856" y="3501008"/>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rostokąt 12"/>
          <p:cNvSpPr/>
          <p:nvPr/>
        </p:nvSpPr>
        <p:spPr>
          <a:xfrm>
            <a:off x="2008126" y="4221088"/>
            <a:ext cx="72008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rostokąt 13"/>
          <p:cNvSpPr/>
          <p:nvPr/>
        </p:nvSpPr>
        <p:spPr>
          <a:xfrm>
            <a:off x="2051720" y="2060848"/>
            <a:ext cx="31644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rostokąt 16"/>
          <p:cNvSpPr/>
          <p:nvPr/>
        </p:nvSpPr>
        <p:spPr>
          <a:xfrm>
            <a:off x="1655676" y="5733256"/>
            <a:ext cx="7124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rostokąt 17"/>
          <p:cNvSpPr/>
          <p:nvPr/>
        </p:nvSpPr>
        <p:spPr>
          <a:xfrm>
            <a:off x="2411760" y="5733256"/>
            <a:ext cx="50405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rostokąt 18"/>
          <p:cNvSpPr/>
          <p:nvPr/>
        </p:nvSpPr>
        <p:spPr>
          <a:xfrm>
            <a:off x="2993368" y="5733256"/>
            <a:ext cx="36004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rostokąt 1"/>
          <p:cNvSpPr/>
          <p:nvPr/>
        </p:nvSpPr>
        <p:spPr>
          <a:xfrm>
            <a:off x="1259632" y="5733256"/>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rostokąt 7"/>
          <p:cNvSpPr/>
          <p:nvPr/>
        </p:nvSpPr>
        <p:spPr>
          <a:xfrm>
            <a:off x="1259632"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rostokąt 8"/>
          <p:cNvSpPr/>
          <p:nvPr/>
        </p:nvSpPr>
        <p:spPr>
          <a:xfrm>
            <a:off x="5508104" y="206084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rostokąt 9"/>
          <p:cNvSpPr/>
          <p:nvPr/>
        </p:nvSpPr>
        <p:spPr>
          <a:xfrm>
            <a:off x="1259632" y="2060848"/>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rostokąt 10"/>
          <p:cNvSpPr/>
          <p:nvPr/>
        </p:nvSpPr>
        <p:spPr>
          <a:xfrm>
            <a:off x="2735796" y="4941168"/>
            <a:ext cx="4375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rostokąt 11"/>
          <p:cNvSpPr/>
          <p:nvPr/>
        </p:nvSpPr>
        <p:spPr>
          <a:xfrm>
            <a:off x="1259632" y="3501008"/>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994582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a:t>
            </a:r>
            <a:r>
              <a:rPr lang="en-GB" b="1" dirty="0" err="1" smtClean="0"/>
              <a:t>lik</a:t>
            </a:r>
            <a:r>
              <a:rPr lang="en-GB" b="1" dirty="0" smtClean="0"/>
              <a:t>    t   book 3 tickets for Eclipse,    leas  .</a:t>
            </a:r>
          </a:p>
          <a:p>
            <a:r>
              <a:rPr lang="en-GB" dirty="0" smtClean="0"/>
              <a:t>Which showing?</a:t>
            </a:r>
          </a:p>
          <a:p>
            <a:r>
              <a:rPr lang="en-GB" b="1" dirty="0" smtClean="0"/>
              <a:t>Pardo  ?</a:t>
            </a:r>
          </a:p>
          <a:p>
            <a:r>
              <a:rPr lang="en-GB" dirty="0" smtClean="0"/>
              <a:t>Which showing would you like?</a:t>
            </a:r>
          </a:p>
          <a:p>
            <a:r>
              <a:rPr lang="en-GB" b="1" dirty="0" err="1" smtClean="0"/>
              <a:t>Th</a:t>
            </a:r>
            <a:r>
              <a:rPr lang="en-GB" b="1" dirty="0" smtClean="0"/>
              <a:t>   seven thirty, please.</a:t>
            </a:r>
          </a:p>
          <a:p>
            <a:r>
              <a:rPr lang="en-GB" dirty="0" smtClean="0"/>
              <a:t>I’m afraid that showing is sold out.</a:t>
            </a:r>
          </a:p>
          <a:p>
            <a:r>
              <a:rPr lang="en-GB" b="1" dirty="0" err="1" smtClean="0"/>
              <a:t>Wha</a:t>
            </a:r>
            <a:r>
              <a:rPr lang="en-GB" b="1" dirty="0" smtClean="0"/>
              <a:t>   bout    the 10:30  </a:t>
            </a:r>
            <a:r>
              <a:rPr lang="en-GB" b="1" dirty="0" err="1" smtClean="0"/>
              <a:t>showin</a:t>
            </a:r>
            <a:r>
              <a:rPr lang="en-GB" b="1" dirty="0" smtClean="0"/>
              <a:t>  ?</a:t>
            </a:r>
          </a:p>
          <a:p>
            <a:r>
              <a:rPr lang="en-GB" dirty="0" smtClean="0"/>
              <a:t>Yes, we have tickets for that. Children or </a:t>
            </a:r>
            <a:r>
              <a:rPr lang="en-GB" dirty="0"/>
              <a:t>a</a:t>
            </a:r>
            <a:r>
              <a:rPr lang="en-GB" dirty="0" smtClean="0"/>
              <a:t>dults?</a:t>
            </a:r>
          </a:p>
          <a:p>
            <a:r>
              <a:rPr lang="en-GB" b="1" dirty="0" smtClean="0"/>
              <a:t>Two 17-year-old s.</a:t>
            </a:r>
          </a:p>
          <a:p>
            <a:r>
              <a:rPr lang="en-GB" dirty="0" smtClean="0"/>
              <a:t>Ok, that’s two adults. That will be Ł15. </a:t>
            </a:r>
          </a:p>
          <a:p>
            <a:r>
              <a:rPr lang="en-GB" b="1" dirty="0" smtClean="0"/>
              <a:t>OK. Here  you  ar.</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275856" y="3501008"/>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rostokąt 12"/>
          <p:cNvSpPr/>
          <p:nvPr/>
        </p:nvSpPr>
        <p:spPr>
          <a:xfrm>
            <a:off x="2008126" y="4221088"/>
            <a:ext cx="72008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rostokąt 13"/>
          <p:cNvSpPr/>
          <p:nvPr/>
        </p:nvSpPr>
        <p:spPr>
          <a:xfrm>
            <a:off x="2051720" y="2060848"/>
            <a:ext cx="31644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rostokąt 16"/>
          <p:cNvSpPr/>
          <p:nvPr/>
        </p:nvSpPr>
        <p:spPr>
          <a:xfrm>
            <a:off x="1655676" y="5733256"/>
            <a:ext cx="7124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rostokąt 17"/>
          <p:cNvSpPr/>
          <p:nvPr/>
        </p:nvSpPr>
        <p:spPr>
          <a:xfrm>
            <a:off x="2411760" y="5733256"/>
            <a:ext cx="50405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rostokąt 18"/>
          <p:cNvSpPr/>
          <p:nvPr/>
        </p:nvSpPr>
        <p:spPr>
          <a:xfrm>
            <a:off x="2993368" y="5733256"/>
            <a:ext cx="36004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rostokąt 1"/>
          <p:cNvSpPr/>
          <p:nvPr/>
        </p:nvSpPr>
        <p:spPr>
          <a:xfrm>
            <a:off x="1259632" y="5733256"/>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rostokąt 7"/>
          <p:cNvSpPr/>
          <p:nvPr/>
        </p:nvSpPr>
        <p:spPr>
          <a:xfrm>
            <a:off x="1259632"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rostokąt 8"/>
          <p:cNvSpPr/>
          <p:nvPr/>
        </p:nvSpPr>
        <p:spPr>
          <a:xfrm>
            <a:off x="5508104" y="206084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rostokąt 9"/>
          <p:cNvSpPr/>
          <p:nvPr/>
        </p:nvSpPr>
        <p:spPr>
          <a:xfrm>
            <a:off x="1259632" y="2060848"/>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rostokąt 10"/>
          <p:cNvSpPr/>
          <p:nvPr/>
        </p:nvSpPr>
        <p:spPr>
          <a:xfrm>
            <a:off x="2735796" y="4941168"/>
            <a:ext cx="4375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rostokąt 11"/>
          <p:cNvSpPr/>
          <p:nvPr/>
        </p:nvSpPr>
        <p:spPr>
          <a:xfrm>
            <a:off x="1259632" y="3501008"/>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rostokąt 14"/>
          <p:cNvSpPr/>
          <p:nvPr/>
        </p:nvSpPr>
        <p:spPr>
          <a:xfrm>
            <a:off x="1655676" y="2060848"/>
            <a:ext cx="356245"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rostokąt 15"/>
          <p:cNvSpPr/>
          <p:nvPr/>
        </p:nvSpPr>
        <p:spPr>
          <a:xfrm>
            <a:off x="4122812" y="2060848"/>
            <a:ext cx="43204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Prostokąt 19"/>
          <p:cNvSpPr/>
          <p:nvPr/>
        </p:nvSpPr>
        <p:spPr>
          <a:xfrm>
            <a:off x="2411760" y="3501008"/>
            <a:ext cx="7616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rostokąt 20"/>
          <p:cNvSpPr/>
          <p:nvPr/>
        </p:nvSpPr>
        <p:spPr>
          <a:xfrm>
            <a:off x="2792574" y="4221088"/>
            <a:ext cx="38081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Prostokąt 21"/>
          <p:cNvSpPr/>
          <p:nvPr/>
        </p:nvSpPr>
        <p:spPr>
          <a:xfrm>
            <a:off x="1259632" y="4941168"/>
            <a:ext cx="57416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107926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like  t   book 3 tickets for                     leas  .</a:t>
            </a:r>
          </a:p>
          <a:p>
            <a:r>
              <a:rPr lang="en-GB" dirty="0" smtClean="0"/>
              <a:t>Which showing?</a:t>
            </a:r>
          </a:p>
          <a:p>
            <a:r>
              <a:rPr lang="en-GB" b="1" dirty="0" smtClean="0"/>
              <a:t>Pardo  ?</a:t>
            </a:r>
          </a:p>
          <a:p>
            <a:r>
              <a:rPr lang="en-GB" dirty="0" smtClean="0"/>
              <a:t>Which showing would you like?</a:t>
            </a:r>
          </a:p>
          <a:p>
            <a:r>
              <a:rPr lang="en-GB" b="1" dirty="0" err="1" smtClean="0"/>
              <a:t>Th</a:t>
            </a:r>
            <a:r>
              <a:rPr lang="en-GB" b="1" dirty="0" smtClean="0"/>
              <a:t>   seven </a:t>
            </a:r>
            <a:r>
              <a:rPr lang="en-GB" b="1" dirty="0" err="1" smtClean="0"/>
              <a:t>thirt</a:t>
            </a:r>
            <a:r>
              <a:rPr lang="en-GB" b="1" dirty="0" smtClean="0"/>
              <a:t>    lease.</a:t>
            </a:r>
          </a:p>
          <a:p>
            <a:r>
              <a:rPr lang="en-GB" dirty="0" smtClean="0"/>
              <a:t>I’m afraid that showing is sold out.</a:t>
            </a:r>
          </a:p>
          <a:p>
            <a:r>
              <a:rPr lang="en-GB" b="1" dirty="0" err="1" smtClean="0"/>
              <a:t>Wha</a:t>
            </a:r>
            <a:r>
              <a:rPr lang="en-GB" b="1" dirty="0" smtClean="0"/>
              <a:t>   bout    the 10:30  </a:t>
            </a:r>
            <a:r>
              <a:rPr lang="en-GB" b="1" dirty="0" err="1" smtClean="0"/>
              <a:t>showin</a:t>
            </a:r>
            <a:r>
              <a:rPr lang="en-GB" b="1" dirty="0" smtClean="0"/>
              <a:t>  ?</a:t>
            </a:r>
          </a:p>
          <a:p>
            <a:r>
              <a:rPr lang="en-GB" dirty="0" smtClean="0"/>
              <a:t>Yes, we have tickets for that. Children or </a:t>
            </a:r>
            <a:r>
              <a:rPr lang="en-GB" dirty="0"/>
              <a:t>a</a:t>
            </a:r>
            <a:r>
              <a:rPr lang="en-GB" dirty="0" smtClean="0"/>
              <a:t>dults?</a:t>
            </a:r>
          </a:p>
          <a:p>
            <a:r>
              <a:rPr lang="en-GB" b="1" dirty="0" smtClean="0"/>
              <a:t>Two 17-year-old s.</a:t>
            </a:r>
          </a:p>
          <a:p>
            <a:r>
              <a:rPr lang="en-GB" dirty="0" smtClean="0"/>
              <a:t>Ok, that’s two adults. That will be Ł15. </a:t>
            </a:r>
          </a:p>
          <a:p>
            <a:r>
              <a:rPr lang="en-GB" b="1" dirty="0" smtClean="0"/>
              <a:t>OK. Here  you  ar.</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275856" y="3501008"/>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rostokąt 12"/>
          <p:cNvSpPr/>
          <p:nvPr/>
        </p:nvSpPr>
        <p:spPr>
          <a:xfrm>
            <a:off x="2008126" y="4221088"/>
            <a:ext cx="72008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rostokąt 13"/>
          <p:cNvSpPr/>
          <p:nvPr/>
        </p:nvSpPr>
        <p:spPr>
          <a:xfrm>
            <a:off x="2051720" y="2060848"/>
            <a:ext cx="31644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rostokąt 16"/>
          <p:cNvSpPr/>
          <p:nvPr/>
        </p:nvSpPr>
        <p:spPr>
          <a:xfrm>
            <a:off x="1655676" y="5733256"/>
            <a:ext cx="7124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rostokąt 17"/>
          <p:cNvSpPr/>
          <p:nvPr/>
        </p:nvSpPr>
        <p:spPr>
          <a:xfrm>
            <a:off x="2411760" y="5733256"/>
            <a:ext cx="50405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rostokąt 18"/>
          <p:cNvSpPr/>
          <p:nvPr/>
        </p:nvSpPr>
        <p:spPr>
          <a:xfrm>
            <a:off x="2993368" y="5733256"/>
            <a:ext cx="36004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rostokąt 1"/>
          <p:cNvSpPr/>
          <p:nvPr/>
        </p:nvSpPr>
        <p:spPr>
          <a:xfrm>
            <a:off x="1259632" y="5733256"/>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rostokąt 7"/>
          <p:cNvSpPr/>
          <p:nvPr/>
        </p:nvSpPr>
        <p:spPr>
          <a:xfrm>
            <a:off x="1259632"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rostokąt 8"/>
          <p:cNvSpPr/>
          <p:nvPr/>
        </p:nvSpPr>
        <p:spPr>
          <a:xfrm>
            <a:off x="5621052" y="206084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rostokąt 9"/>
          <p:cNvSpPr/>
          <p:nvPr/>
        </p:nvSpPr>
        <p:spPr>
          <a:xfrm>
            <a:off x="1259632" y="2060848"/>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rostokąt 10"/>
          <p:cNvSpPr/>
          <p:nvPr/>
        </p:nvSpPr>
        <p:spPr>
          <a:xfrm>
            <a:off x="2735796" y="4941168"/>
            <a:ext cx="4375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rostokąt 11"/>
          <p:cNvSpPr/>
          <p:nvPr/>
        </p:nvSpPr>
        <p:spPr>
          <a:xfrm>
            <a:off x="1259632" y="3501008"/>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rostokąt 14"/>
          <p:cNvSpPr/>
          <p:nvPr/>
        </p:nvSpPr>
        <p:spPr>
          <a:xfrm>
            <a:off x="1655676" y="2060848"/>
            <a:ext cx="356245"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rostokąt 15"/>
          <p:cNvSpPr/>
          <p:nvPr/>
        </p:nvSpPr>
        <p:spPr>
          <a:xfrm>
            <a:off x="4122812" y="2060848"/>
            <a:ext cx="43204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Prostokąt 19"/>
          <p:cNvSpPr/>
          <p:nvPr/>
        </p:nvSpPr>
        <p:spPr>
          <a:xfrm>
            <a:off x="2411760" y="3501008"/>
            <a:ext cx="7616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rostokąt 20"/>
          <p:cNvSpPr/>
          <p:nvPr/>
        </p:nvSpPr>
        <p:spPr>
          <a:xfrm>
            <a:off x="2792574" y="4221088"/>
            <a:ext cx="38081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Prostokąt 21"/>
          <p:cNvSpPr/>
          <p:nvPr/>
        </p:nvSpPr>
        <p:spPr>
          <a:xfrm>
            <a:off x="1259632" y="4941168"/>
            <a:ext cx="57416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Prostokąt 22"/>
          <p:cNvSpPr/>
          <p:nvPr/>
        </p:nvSpPr>
        <p:spPr>
          <a:xfrm>
            <a:off x="4599434" y="2060848"/>
            <a:ext cx="80922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618148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like  t   book 3 ticket   for Eclipse,    leas  .</a:t>
            </a:r>
          </a:p>
          <a:p>
            <a:r>
              <a:rPr lang="en-GB" dirty="0" smtClean="0"/>
              <a:t>Which showing?</a:t>
            </a:r>
          </a:p>
          <a:p>
            <a:r>
              <a:rPr lang="en-GB" b="1" dirty="0" smtClean="0"/>
              <a:t>Pardo  ?</a:t>
            </a:r>
          </a:p>
          <a:p>
            <a:r>
              <a:rPr lang="en-GB" dirty="0" smtClean="0"/>
              <a:t>Which showing would you like?</a:t>
            </a:r>
          </a:p>
          <a:p>
            <a:r>
              <a:rPr lang="en-GB" b="1" dirty="0" smtClean="0"/>
              <a:t>  he seven </a:t>
            </a:r>
            <a:r>
              <a:rPr lang="en-GB" b="1" dirty="0" err="1" smtClean="0"/>
              <a:t>thirt</a:t>
            </a:r>
            <a:r>
              <a:rPr lang="en-GB" b="1" dirty="0" smtClean="0"/>
              <a:t>       lease.</a:t>
            </a:r>
          </a:p>
          <a:p>
            <a:r>
              <a:rPr lang="en-GB" dirty="0" smtClean="0"/>
              <a:t>I’m afraid that showing is sold out.</a:t>
            </a:r>
          </a:p>
          <a:p>
            <a:r>
              <a:rPr lang="en-GB" b="1" dirty="0" err="1" smtClean="0"/>
              <a:t>Wha</a:t>
            </a:r>
            <a:r>
              <a:rPr lang="en-GB" b="1" dirty="0" smtClean="0"/>
              <a:t>   bout    the 10:30  </a:t>
            </a:r>
            <a:r>
              <a:rPr lang="en-GB" b="1" dirty="0" err="1" smtClean="0"/>
              <a:t>showin</a:t>
            </a:r>
            <a:r>
              <a:rPr lang="en-GB" b="1" dirty="0" smtClean="0"/>
              <a:t>  ?</a:t>
            </a:r>
          </a:p>
          <a:p>
            <a:r>
              <a:rPr lang="en-GB" dirty="0" smtClean="0"/>
              <a:t>Yes, we have tickets for that. Children or </a:t>
            </a:r>
            <a:r>
              <a:rPr lang="en-GB" dirty="0"/>
              <a:t>a</a:t>
            </a:r>
            <a:r>
              <a:rPr lang="en-GB" dirty="0" smtClean="0"/>
              <a:t>dults?</a:t>
            </a:r>
          </a:p>
          <a:p>
            <a:r>
              <a:rPr lang="en-GB" b="1" dirty="0" smtClean="0"/>
              <a:t>Two 17-year-old s..</a:t>
            </a:r>
          </a:p>
          <a:p>
            <a:r>
              <a:rPr lang="en-GB" dirty="0" smtClean="0"/>
              <a:t>Ok, that’s two adults. That will be Ł15. </a:t>
            </a:r>
          </a:p>
          <a:p>
            <a:r>
              <a:rPr lang="en-GB" b="1" dirty="0" smtClean="0"/>
              <a:t>OK. Here  you  ar.</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275856" y="3501008"/>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rostokąt 12"/>
          <p:cNvSpPr/>
          <p:nvPr/>
        </p:nvSpPr>
        <p:spPr>
          <a:xfrm>
            <a:off x="2008126" y="4221088"/>
            <a:ext cx="72008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rostokąt 13"/>
          <p:cNvSpPr/>
          <p:nvPr/>
        </p:nvSpPr>
        <p:spPr>
          <a:xfrm>
            <a:off x="2051720" y="2060848"/>
            <a:ext cx="31644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rostokąt 16"/>
          <p:cNvSpPr/>
          <p:nvPr/>
        </p:nvSpPr>
        <p:spPr>
          <a:xfrm>
            <a:off x="1655676" y="5733256"/>
            <a:ext cx="7124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rostokąt 17"/>
          <p:cNvSpPr/>
          <p:nvPr/>
        </p:nvSpPr>
        <p:spPr>
          <a:xfrm>
            <a:off x="2411760" y="5733256"/>
            <a:ext cx="50405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rostokąt 18"/>
          <p:cNvSpPr/>
          <p:nvPr/>
        </p:nvSpPr>
        <p:spPr>
          <a:xfrm>
            <a:off x="2993368" y="5733256"/>
            <a:ext cx="36004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rostokąt 1"/>
          <p:cNvSpPr/>
          <p:nvPr/>
        </p:nvSpPr>
        <p:spPr>
          <a:xfrm>
            <a:off x="1259632" y="5733256"/>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rostokąt 7"/>
          <p:cNvSpPr/>
          <p:nvPr/>
        </p:nvSpPr>
        <p:spPr>
          <a:xfrm>
            <a:off x="1259632"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rostokąt 8"/>
          <p:cNvSpPr/>
          <p:nvPr/>
        </p:nvSpPr>
        <p:spPr>
          <a:xfrm>
            <a:off x="5508104" y="206084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rostokąt 9"/>
          <p:cNvSpPr/>
          <p:nvPr/>
        </p:nvSpPr>
        <p:spPr>
          <a:xfrm>
            <a:off x="1259632" y="2060848"/>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rostokąt 10"/>
          <p:cNvSpPr/>
          <p:nvPr/>
        </p:nvSpPr>
        <p:spPr>
          <a:xfrm>
            <a:off x="2735796" y="4941168"/>
            <a:ext cx="4375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rostokąt 11"/>
          <p:cNvSpPr/>
          <p:nvPr/>
        </p:nvSpPr>
        <p:spPr>
          <a:xfrm>
            <a:off x="2735796" y="4941168"/>
            <a:ext cx="61761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rostokąt 14"/>
          <p:cNvSpPr/>
          <p:nvPr/>
        </p:nvSpPr>
        <p:spPr>
          <a:xfrm>
            <a:off x="1835696" y="4941168"/>
            <a:ext cx="8280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rostokąt 20"/>
          <p:cNvSpPr/>
          <p:nvPr/>
        </p:nvSpPr>
        <p:spPr>
          <a:xfrm>
            <a:off x="1655676" y="2060848"/>
            <a:ext cx="356245"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rostokąt 15"/>
          <p:cNvSpPr/>
          <p:nvPr/>
        </p:nvSpPr>
        <p:spPr>
          <a:xfrm>
            <a:off x="3275856" y="2060848"/>
            <a:ext cx="79208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Prostokąt 19"/>
          <p:cNvSpPr/>
          <p:nvPr/>
        </p:nvSpPr>
        <p:spPr>
          <a:xfrm>
            <a:off x="1349642" y="3501008"/>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Prostokąt 21"/>
          <p:cNvSpPr/>
          <p:nvPr/>
        </p:nvSpPr>
        <p:spPr>
          <a:xfrm>
            <a:off x="1259632" y="4941168"/>
            <a:ext cx="48605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Prostokąt 23"/>
          <p:cNvSpPr/>
          <p:nvPr/>
        </p:nvSpPr>
        <p:spPr>
          <a:xfrm>
            <a:off x="4067944" y="2060848"/>
            <a:ext cx="50405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Prostokąt 24"/>
          <p:cNvSpPr/>
          <p:nvPr/>
        </p:nvSpPr>
        <p:spPr>
          <a:xfrm>
            <a:off x="2411760" y="3501008"/>
            <a:ext cx="7616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Prostokąt 25"/>
          <p:cNvSpPr/>
          <p:nvPr/>
        </p:nvSpPr>
        <p:spPr>
          <a:xfrm>
            <a:off x="2792574" y="4221088"/>
            <a:ext cx="38081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Prostokąt 26"/>
          <p:cNvSpPr/>
          <p:nvPr/>
        </p:nvSpPr>
        <p:spPr>
          <a:xfrm>
            <a:off x="4572000" y="2060848"/>
            <a:ext cx="86409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72544649"/>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like  t   book 3 tickets for </a:t>
            </a:r>
            <a:r>
              <a:rPr lang="en-GB" b="1" dirty="0" err="1" smtClean="0"/>
              <a:t>Ecl</a:t>
            </a:r>
            <a:r>
              <a:rPr lang="en-GB" b="1" dirty="0" smtClean="0"/>
              <a:t>          ,   leas  ..</a:t>
            </a:r>
          </a:p>
          <a:p>
            <a:r>
              <a:rPr lang="en-GB" dirty="0" smtClean="0"/>
              <a:t>Which showing?</a:t>
            </a:r>
          </a:p>
          <a:p>
            <a:r>
              <a:rPr lang="en-GB" b="1" dirty="0" smtClean="0"/>
              <a:t>Pardo  ?</a:t>
            </a:r>
          </a:p>
          <a:p>
            <a:r>
              <a:rPr lang="en-GB" dirty="0" smtClean="0"/>
              <a:t>Which showing would you like?</a:t>
            </a:r>
          </a:p>
          <a:p>
            <a:r>
              <a:rPr lang="en-GB" b="1" dirty="0" smtClean="0"/>
              <a:t>The seven t thirty, please.</a:t>
            </a:r>
          </a:p>
          <a:p>
            <a:r>
              <a:rPr lang="en-GB" dirty="0" smtClean="0"/>
              <a:t>I’m afraid that showing is sold out.</a:t>
            </a:r>
          </a:p>
          <a:p>
            <a:r>
              <a:rPr lang="en-GB" b="1" dirty="0" err="1" smtClean="0"/>
              <a:t>Wha</a:t>
            </a:r>
            <a:r>
              <a:rPr lang="en-GB" b="1" dirty="0" smtClean="0"/>
              <a:t>   bout    the            </a:t>
            </a:r>
            <a:r>
              <a:rPr lang="en-GB" b="1" dirty="0" err="1" smtClean="0"/>
              <a:t>showin</a:t>
            </a:r>
            <a:r>
              <a:rPr lang="en-GB" b="1" dirty="0" smtClean="0"/>
              <a:t>  ?</a:t>
            </a:r>
          </a:p>
          <a:p>
            <a:r>
              <a:rPr lang="en-GB" dirty="0" smtClean="0"/>
              <a:t>Yes, we have tickets for that. Children or </a:t>
            </a:r>
            <a:r>
              <a:rPr lang="en-GB" dirty="0"/>
              <a:t>a</a:t>
            </a:r>
            <a:r>
              <a:rPr lang="en-GB" dirty="0" smtClean="0"/>
              <a:t>dults?</a:t>
            </a:r>
          </a:p>
          <a:p>
            <a:r>
              <a:rPr lang="en-GB" b="1" dirty="0" smtClean="0"/>
              <a:t>  </a:t>
            </a:r>
            <a:r>
              <a:rPr lang="en-GB" b="1" dirty="0" err="1" smtClean="0"/>
              <a:t>wo</a:t>
            </a:r>
            <a:r>
              <a:rPr lang="en-GB" b="1" dirty="0" smtClean="0"/>
              <a:t> 17-year-old s..</a:t>
            </a:r>
          </a:p>
          <a:p>
            <a:r>
              <a:rPr lang="en-GB" dirty="0" smtClean="0"/>
              <a:t>Ok, that’s two adults. That will be Ł15. </a:t>
            </a:r>
          </a:p>
          <a:p>
            <a:r>
              <a:rPr lang="en-GB" b="1" dirty="0" smtClean="0"/>
              <a:t>OK. Here  you  ar. .</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455876" y="3507482"/>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rostokąt 12"/>
          <p:cNvSpPr/>
          <p:nvPr/>
        </p:nvSpPr>
        <p:spPr>
          <a:xfrm>
            <a:off x="2008126" y="4221088"/>
            <a:ext cx="72008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rostokąt 13"/>
          <p:cNvSpPr/>
          <p:nvPr/>
        </p:nvSpPr>
        <p:spPr>
          <a:xfrm>
            <a:off x="2051720" y="2060848"/>
            <a:ext cx="31644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rostokąt 16"/>
          <p:cNvSpPr/>
          <p:nvPr/>
        </p:nvSpPr>
        <p:spPr>
          <a:xfrm>
            <a:off x="1655676" y="5733256"/>
            <a:ext cx="7124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rostokąt 17"/>
          <p:cNvSpPr/>
          <p:nvPr/>
        </p:nvSpPr>
        <p:spPr>
          <a:xfrm>
            <a:off x="2411760" y="5733256"/>
            <a:ext cx="50405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rostokąt 18"/>
          <p:cNvSpPr/>
          <p:nvPr/>
        </p:nvSpPr>
        <p:spPr>
          <a:xfrm>
            <a:off x="2993368" y="5733256"/>
            <a:ext cx="36004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rostokąt 1"/>
          <p:cNvSpPr/>
          <p:nvPr/>
        </p:nvSpPr>
        <p:spPr>
          <a:xfrm>
            <a:off x="1259632" y="5733256"/>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rostokąt 7"/>
          <p:cNvSpPr/>
          <p:nvPr/>
        </p:nvSpPr>
        <p:spPr>
          <a:xfrm>
            <a:off x="1259632"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rostokąt 8"/>
          <p:cNvSpPr/>
          <p:nvPr/>
        </p:nvSpPr>
        <p:spPr>
          <a:xfrm>
            <a:off x="5640102" y="206084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rostokąt 9"/>
          <p:cNvSpPr/>
          <p:nvPr/>
        </p:nvSpPr>
        <p:spPr>
          <a:xfrm>
            <a:off x="1259632" y="2060848"/>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rostokąt 10"/>
          <p:cNvSpPr/>
          <p:nvPr/>
        </p:nvSpPr>
        <p:spPr>
          <a:xfrm>
            <a:off x="2735796" y="4941168"/>
            <a:ext cx="4375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rostokąt 11"/>
          <p:cNvSpPr/>
          <p:nvPr/>
        </p:nvSpPr>
        <p:spPr>
          <a:xfrm>
            <a:off x="2735796" y="4941168"/>
            <a:ext cx="61761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rostokąt 14"/>
          <p:cNvSpPr/>
          <p:nvPr/>
        </p:nvSpPr>
        <p:spPr>
          <a:xfrm>
            <a:off x="1835696" y="4941168"/>
            <a:ext cx="8280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rostokąt 20"/>
          <p:cNvSpPr/>
          <p:nvPr/>
        </p:nvSpPr>
        <p:spPr>
          <a:xfrm>
            <a:off x="1655676" y="2060848"/>
            <a:ext cx="356245"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rostokąt 15"/>
          <p:cNvSpPr/>
          <p:nvPr/>
        </p:nvSpPr>
        <p:spPr>
          <a:xfrm>
            <a:off x="3275856" y="2060848"/>
            <a:ext cx="79208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Prostokąt 19"/>
          <p:cNvSpPr/>
          <p:nvPr/>
        </p:nvSpPr>
        <p:spPr>
          <a:xfrm>
            <a:off x="1302346" y="3501008"/>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Prostokąt 22"/>
          <p:cNvSpPr/>
          <p:nvPr/>
        </p:nvSpPr>
        <p:spPr>
          <a:xfrm>
            <a:off x="4572000" y="2060848"/>
            <a:ext cx="93610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Prostokąt 23"/>
          <p:cNvSpPr/>
          <p:nvPr/>
        </p:nvSpPr>
        <p:spPr>
          <a:xfrm>
            <a:off x="2735796" y="4221088"/>
            <a:ext cx="43759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Prostokąt 21"/>
          <p:cNvSpPr/>
          <p:nvPr/>
        </p:nvSpPr>
        <p:spPr>
          <a:xfrm>
            <a:off x="4067944" y="2060848"/>
            <a:ext cx="50405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Prostokąt 24"/>
          <p:cNvSpPr/>
          <p:nvPr/>
        </p:nvSpPr>
        <p:spPr>
          <a:xfrm>
            <a:off x="1774733" y="3501008"/>
            <a:ext cx="8299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Prostokąt 25"/>
          <p:cNvSpPr/>
          <p:nvPr/>
        </p:nvSpPr>
        <p:spPr>
          <a:xfrm>
            <a:off x="3275856"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Prostokąt 26"/>
          <p:cNvSpPr/>
          <p:nvPr/>
        </p:nvSpPr>
        <p:spPr>
          <a:xfrm>
            <a:off x="1328285" y="4941168"/>
            <a:ext cx="43875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rostokąt 27"/>
          <p:cNvSpPr/>
          <p:nvPr/>
        </p:nvSpPr>
        <p:spPr>
          <a:xfrm>
            <a:off x="2663788" y="3501008"/>
            <a:ext cx="689620" cy="2945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011015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899592" y="1628800"/>
            <a:ext cx="7408863" cy="4824536"/>
          </a:xfrm>
        </p:spPr>
        <p:txBody>
          <a:bodyPr>
            <a:normAutofit fontScale="92500" lnSpcReduction="10000"/>
          </a:bodyPr>
          <a:lstStyle/>
          <a:p>
            <a:r>
              <a:rPr lang="en-GB" dirty="0" smtClean="0"/>
              <a:t>Good evening. How can I help you?</a:t>
            </a:r>
          </a:p>
          <a:p>
            <a:r>
              <a:rPr lang="en-GB" b="1" dirty="0" smtClean="0"/>
              <a:t>I’d         t   book  tickets for </a:t>
            </a:r>
            <a:r>
              <a:rPr lang="en-GB" b="1" dirty="0" err="1" smtClean="0"/>
              <a:t>Ecli</a:t>
            </a:r>
            <a:r>
              <a:rPr lang="en-GB" b="1" dirty="0" smtClean="0"/>
              <a:t>               leas  ...</a:t>
            </a:r>
          </a:p>
          <a:p>
            <a:r>
              <a:rPr lang="en-GB" dirty="0" smtClean="0"/>
              <a:t>Which showing?</a:t>
            </a:r>
          </a:p>
          <a:p>
            <a:r>
              <a:rPr lang="en-GB" b="1" dirty="0" smtClean="0"/>
              <a:t>Pardo  ?</a:t>
            </a:r>
          </a:p>
          <a:p>
            <a:r>
              <a:rPr lang="en-GB" dirty="0" smtClean="0"/>
              <a:t>Which showing would you like?</a:t>
            </a:r>
          </a:p>
          <a:p>
            <a:r>
              <a:rPr lang="en-GB" b="1" dirty="0" smtClean="0"/>
              <a:t>           </a:t>
            </a:r>
            <a:r>
              <a:rPr lang="en-GB" b="1" dirty="0" err="1" smtClean="0"/>
              <a:t>ven</a:t>
            </a:r>
            <a:r>
              <a:rPr lang="en-GB" b="1" dirty="0" smtClean="0"/>
              <a:t> </a:t>
            </a:r>
          </a:p>
          <a:p>
            <a:r>
              <a:rPr lang="en-GB" dirty="0" smtClean="0"/>
              <a:t>I’m afraid that showing is sold out.</a:t>
            </a:r>
          </a:p>
          <a:p>
            <a:r>
              <a:rPr lang="en-GB" b="1" dirty="0" err="1" smtClean="0"/>
              <a:t>Wha</a:t>
            </a:r>
            <a:r>
              <a:rPr lang="en-GB" b="1" dirty="0" smtClean="0"/>
              <a:t>   bout    the       0  </a:t>
            </a:r>
            <a:r>
              <a:rPr lang="en-GB" b="1" dirty="0" err="1" smtClean="0"/>
              <a:t>showin</a:t>
            </a:r>
            <a:r>
              <a:rPr lang="en-GB" b="1" dirty="0" smtClean="0"/>
              <a:t>  ?</a:t>
            </a:r>
          </a:p>
          <a:p>
            <a:r>
              <a:rPr lang="en-GB" dirty="0" smtClean="0"/>
              <a:t>Yes, we have tickets for that. Children or </a:t>
            </a:r>
            <a:r>
              <a:rPr lang="en-GB" dirty="0"/>
              <a:t>a</a:t>
            </a:r>
            <a:r>
              <a:rPr lang="en-GB" dirty="0" smtClean="0"/>
              <a:t>dults?</a:t>
            </a:r>
          </a:p>
          <a:p>
            <a:r>
              <a:rPr lang="en-GB" b="1" dirty="0" smtClean="0"/>
              <a:t>  </a:t>
            </a:r>
            <a:r>
              <a:rPr lang="en-GB" b="1" dirty="0" err="1" smtClean="0"/>
              <a:t>wo</a:t>
            </a:r>
            <a:r>
              <a:rPr lang="en-GB" b="1" dirty="0" smtClean="0"/>
              <a:t> 17-year old s..</a:t>
            </a:r>
          </a:p>
          <a:p>
            <a:r>
              <a:rPr lang="en-GB" dirty="0" smtClean="0"/>
              <a:t>Ok, that’s two adults. That will be Ł15. </a:t>
            </a:r>
          </a:p>
          <a:p>
            <a:r>
              <a:rPr lang="en-GB" b="1" dirty="0" smtClean="0"/>
              <a:t>OK. Here  you  ar. .</a:t>
            </a:r>
          </a:p>
          <a:p>
            <a:r>
              <a:rPr lang="en-GB" dirty="0" smtClean="0"/>
              <a:t>Thanks. And Ł5 change.</a:t>
            </a:r>
          </a:p>
          <a:p>
            <a:endParaRPr lang="en-GB" dirty="0" smtClean="0"/>
          </a:p>
          <a:p>
            <a:endParaRPr lang="en-GB" dirty="0" smtClean="0"/>
          </a:p>
          <a:p>
            <a:endParaRPr lang="en-GB" dirty="0" smtClean="0"/>
          </a:p>
          <a:p>
            <a:endParaRPr lang="en-GB" dirty="0" smtClean="0"/>
          </a:p>
          <a:p>
            <a:endParaRPr lang="en-GB" b="1" dirty="0" smtClean="0"/>
          </a:p>
          <a:p>
            <a:endParaRPr lang="en-GB" dirty="0" smtClean="0"/>
          </a:p>
          <a:p>
            <a:endParaRPr lang="en-GB" dirty="0" smtClean="0"/>
          </a:p>
          <a:p>
            <a:endParaRPr lang="en-GB" dirty="0" smtClean="0"/>
          </a:p>
          <a:p>
            <a:endParaRPr lang="en-GB" dirty="0" smtClean="0"/>
          </a:p>
          <a:p>
            <a:endParaRPr lang="en-GB" dirty="0"/>
          </a:p>
        </p:txBody>
      </p:sp>
      <p:sp>
        <p:nvSpPr>
          <p:cNvPr id="3" name="Prostokąt 2"/>
          <p:cNvSpPr/>
          <p:nvPr/>
        </p:nvSpPr>
        <p:spPr>
          <a:xfrm>
            <a:off x="2411760" y="206084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rostokąt 4"/>
          <p:cNvSpPr/>
          <p:nvPr/>
        </p:nvSpPr>
        <p:spPr>
          <a:xfrm>
            <a:off x="1259632" y="278092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rostokąt 5"/>
          <p:cNvSpPr/>
          <p:nvPr/>
        </p:nvSpPr>
        <p:spPr>
          <a:xfrm>
            <a:off x="3455876" y="3507482"/>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rostokąt 6"/>
          <p:cNvSpPr/>
          <p:nvPr/>
        </p:nvSpPr>
        <p:spPr>
          <a:xfrm>
            <a:off x="3851920" y="4221088"/>
            <a:ext cx="100811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rostokąt 12"/>
          <p:cNvSpPr/>
          <p:nvPr/>
        </p:nvSpPr>
        <p:spPr>
          <a:xfrm>
            <a:off x="2008126" y="4221088"/>
            <a:ext cx="72008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rostokąt 13"/>
          <p:cNvSpPr/>
          <p:nvPr/>
        </p:nvSpPr>
        <p:spPr>
          <a:xfrm>
            <a:off x="2051720" y="2060848"/>
            <a:ext cx="31644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rostokąt 16"/>
          <p:cNvSpPr/>
          <p:nvPr/>
        </p:nvSpPr>
        <p:spPr>
          <a:xfrm>
            <a:off x="1655676" y="5733256"/>
            <a:ext cx="7124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rostokąt 17"/>
          <p:cNvSpPr/>
          <p:nvPr/>
        </p:nvSpPr>
        <p:spPr>
          <a:xfrm>
            <a:off x="2411760" y="5733256"/>
            <a:ext cx="50405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rostokąt 18"/>
          <p:cNvSpPr/>
          <p:nvPr/>
        </p:nvSpPr>
        <p:spPr>
          <a:xfrm>
            <a:off x="2993368" y="5733256"/>
            <a:ext cx="36004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rostokąt 1"/>
          <p:cNvSpPr/>
          <p:nvPr/>
        </p:nvSpPr>
        <p:spPr>
          <a:xfrm>
            <a:off x="1259632" y="5733256"/>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rostokąt 7"/>
          <p:cNvSpPr/>
          <p:nvPr/>
        </p:nvSpPr>
        <p:spPr>
          <a:xfrm>
            <a:off x="1259632"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rostokąt 8"/>
          <p:cNvSpPr/>
          <p:nvPr/>
        </p:nvSpPr>
        <p:spPr>
          <a:xfrm>
            <a:off x="5640102" y="2060848"/>
            <a:ext cx="79208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rostokąt 9"/>
          <p:cNvSpPr/>
          <p:nvPr/>
        </p:nvSpPr>
        <p:spPr>
          <a:xfrm>
            <a:off x="1259632" y="2060848"/>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rostokąt 10"/>
          <p:cNvSpPr/>
          <p:nvPr/>
        </p:nvSpPr>
        <p:spPr>
          <a:xfrm>
            <a:off x="2735796" y="4941168"/>
            <a:ext cx="4375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rostokąt 11"/>
          <p:cNvSpPr/>
          <p:nvPr/>
        </p:nvSpPr>
        <p:spPr>
          <a:xfrm>
            <a:off x="2735796" y="4941168"/>
            <a:ext cx="61761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rostokąt 14"/>
          <p:cNvSpPr/>
          <p:nvPr/>
        </p:nvSpPr>
        <p:spPr>
          <a:xfrm>
            <a:off x="1835696" y="4941168"/>
            <a:ext cx="8280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rostokąt 20"/>
          <p:cNvSpPr/>
          <p:nvPr/>
        </p:nvSpPr>
        <p:spPr>
          <a:xfrm>
            <a:off x="1655676" y="2060848"/>
            <a:ext cx="356245"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rostokąt 15"/>
          <p:cNvSpPr/>
          <p:nvPr/>
        </p:nvSpPr>
        <p:spPr>
          <a:xfrm>
            <a:off x="3275856" y="2060848"/>
            <a:ext cx="79208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Prostokąt 19"/>
          <p:cNvSpPr/>
          <p:nvPr/>
        </p:nvSpPr>
        <p:spPr>
          <a:xfrm>
            <a:off x="1302346" y="3501008"/>
            <a:ext cx="39604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Prostokąt 22"/>
          <p:cNvSpPr/>
          <p:nvPr/>
        </p:nvSpPr>
        <p:spPr>
          <a:xfrm>
            <a:off x="4572000" y="2060848"/>
            <a:ext cx="93610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Prostokąt 23"/>
          <p:cNvSpPr/>
          <p:nvPr/>
        </p:nvSpPr>
        <p:spPr>
          <a:xfrm>
            <a:off x="2735796" y="4221088"/>
            <a:ext cx="43759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Prostokąt 21"/>
          <p:cNvSpPr/>
          <p:nvPr/>
        </p:nvSpPr>
        <p:spPr>
          <a:xfrm>
            <a:off x="4067944" y="2060848"/>
            <a:ext cx="50405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Prostokąt 24"/>
          <p:cNvSpPr/>
          <p:nvPr/>
        </p:nvSpPr>
        <p:spPr>
          <a:xfrm>
            <a:off x="1774733" y="3501008"/>
            <a:ext cx="82999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Prostokąt 25"/>
          <p:cNvSpPr/>
          <p:nvPr/>
        </p:nvSpPr>
        <p:spPr>
          <a:xfrm>
            <a:off x="3275856" y="4221088"/>
            <a:ext cx="5760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Prostokąt 26"/>
          <p:cNvSpPr/>
          <p:nvPr/>
        </p:nvSpPr>
        <p:spPr>
          <a:xfrm>
            <a:off x="1328285" y="4941168"/>
            <a:ext cx="43875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rostokąt 27"/>
          <p:cNvSpPr/>
          <p:nvPr/>
        </p:nvSpPr>
        <p:spPr>
          <a:xfrm>
            <a:off x="3059832" y="2060848"/>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Prostokąt 28"/>
          <p:cNvSpPr/>
          <p:nvPr/>
        </p:nvSpPr>
        <p:spPr>
          <a:xfrm>
            <a:off x="2663788" y="3507482"/>
            <a:ext cx="689620" cy="2815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10137233"/>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127158"/>
            <a:ext cx="8244408" cy="2922579"/>
          </a:xfrm>
          <a:prstGeom prst="rect">
            <a:avLst/>
          </a:prstGeom>
        </p:spPr>
      </p:pic>
    </p:spTree>
    <p:extLst>
      <p:ext uri="{BB962C8B-B14F-4D97-AF65-F5344CB8AC3E}">
        <p14:creationId xmlns:p14="http://schemas.microsoft.com/office/powerpoint/2010/main" val="268994539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045" y="692696"/>
            <a:ext cx="8784901" cy="5461960"/>
          </a:xfrm>
          <a:prstGeom prst="rect">
            <a:avLst/>
          </a:prstGeom>
        </p:spPr>
      </p:pic>
    </p:spTree>
    <p:extLst>
      <p:ext uri="{BB962C8B-B14F-4D97-AF65-F5344CB8AC3E}">
        <p14:creationId xmlns:p14="http://schemas.microsoft.com/office/powerpoint/2010/main" val="400012620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676240"/>
            <a:ext cx="9036496" cy="4669621"/>
          </a:xfrm>
          <a:prstGeom prst="rect">
            <a:avLst/>
          </a:prstGeom>
        </p:spPr>
      </p:pic>
    </p:spTree>
    <p:extLst>
      <p:ext uri="{BB962C8B-B14F-4D97-AF65-F5344CB8AC3E}">
        <p14:creationId xmlns:p14="http://schemas.microsoft.com/office/powerpoint/2010/main" val="114840928"/>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1556792"/>
            <a:ext cx="6192688" cy="4877025"/>
          </a:xfrm>
          <a:prstGeom prst="rect">
            <a:avLst/>
          </a:prstGeom>
        </p:spPr>
      </p:pic>
    </p:spTree>
    <p:extLst>
      <p:ext uri="{BB962C8B-B14F-4D97-AF65-F5344CB8AC3E}">
        <p14:creationId xmlns:p14="http://schemas.microsoft.com/office/powerpoint/2010/main" val="310938597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68660" y="1124744"/>
            <a:ext cx="8496944" cy="5570756"/>
          </a:xfrm>
          <a:prstGeom prst="rect">
            <a:avLst/>
          </a:prstGeom>
        </p:spPr>
        <p:txBody>
          <a:bodyPr wrap="square">
            <a:spAutoFit/>
          </a:bodyPr>
          <a:lstStyle/>
          <a:p>
            <a:r>
              <a:rPr lang="en-GB" sz="3200" b="1" dirty="0" smtClean="0"/>
              <a:t>Popcorn </a:t>
            </a:r>
            <a:r>
              <a:rPr lang="en-GB" sz="3200" b="1" dirty="0"/>
              <a:t>Movie Seat</a:t>
            </a:r>
          </a:p>
          <a:p>
            <a:r>
              <a:rPr lang="en-GB" dirty="0" smtClean="0"/>
              <a:t>I </a:t>
            </a:r>
            <a:r>
              <a:rPr lang="en-GB" dirty="0"/>
              <a:t>went to a 1:30pm movie. First </a:t>
            </a:r>
            <a:r>
              <a:rPr lang="en-GB" b="1" dirty="0"/>
              <a:t>screening</a:t>
            </a:r>
            <a:r>
              <a:rPr lang="en-GB" dirty="0"/>
              <a:t> of the day in that </a:t>
            </a:r>
            <a:r>
              <a:rPr lang="en-GB" b="1" dirty="0"/>
              <a:t>theatre.</a:t>
            </a:r>
            <a:r>
              <a:rPr lang="en-GB" dirty="0"/>
              <a:t> Bought the popcorn and was first into the room. I had every seat to choose from. Great! I went for middle-middle. Yeah. Best seat in the house.</a:t>
            </a:r>
          </a:p>
          <a:p>
            <a:r>
              <a:rPr lang="en-GB" dirty="0"/>
              <a:t>As I went to sit down, my purse slipped off my shoulder and landed heavily on my forearm. The impact triggered the reflex that makes the bicep instantly contract to prevent the purse from landing on the floor. But today, the hand was holding a full bag of popcorn.</a:t>
            </a:r>
            <a:endParaRPr lang="en-GB" b="1" dirty="0"/>
          </a:p>
          <a:p>
            <a:r>
              <a:rPr lang="en-GB" b="1" dirty="0"/>
              <a:t>Wow, what a shower of po</a:t>
            </a:r>
            <a:r>
              <a:rPr lang="en-GB" dirty="0"/>
              <a:t>pcorn that was. At least half the bag was liberated in that split second and distributed strangely evenly in the nine seats around me. White popcorn. Dark room. Dark seats. Only if the popcorn were glowing or on fire might my faux pas be more obvious.</a:t>
            </a:r>
          </a:p>
          <a:p>
            <a:r>
              <a:rPr lang="en-GB" dirty="0"/>
              <a:t>Sure I could move to another seat, but to whoever came into the theatre next it would be eminently obvious that it was me who had done the redecorating. So I smiled at the incident, brushed my head, shoulders and seat clear, and then sat down amid the mess and ate the remainder of the popcorn in the bag while I watched the movie – okay, the remainder of the popcorn didn’t even last through the </a:t>
            </a:r>
            <a:r>
              <a:rPr lang="en-GB" b="1" dirty="0"/>
              <a:t>trailers.</a:t>
            </a:r>
            <a:r>
              <a:rPr lang="en-GB" dirty="0"/>
              <a:t> And perhaps not so predictably, no one sat in the eight popcorn seats around me… though I don’t recommend using this story as a strategy of saving extras seats </a:t>
            </a:r>
            <a:r>
              <a:rPr lang="en-GB" b="1" dirty="0"/>
              <a:t>in a movie theatre</a:t>
            </a:r>
            <a:r>
              <a:rPr lang="en-GB" dirty="0" smtClean="0"/>
              <a:t>.</a:t>
            </a:r>
            <a:endParaRPr lang="en-GB" dirty="0"/>
          </a:p>
        </p:txBody>
      </p:sp>
    </p:spTree>
    <p:extLst>
      <p:ext uri="{BB962C8B-B14F-4D97-AF65-F5344CB8AC3E}">
        <p14:creationId xmlns:p14="http://schemas.microsoft.com/office/powerpoint/2010/main" val="260620627"/>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New Technology Quiz</a:t>
            </a:r>
            <a:endParaRPr lang="en-GB" dirty="0"/>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12776"/>
            <a:ext cx="8712968" cy="5112568"/>
          </a:xfrm>
          <a:prstGeom prst="rect">
            <a:avLst/>
          </a:prstGeom>
        </p:spPr>
      </p:pic>
    </p:spTree>
    <p:extLst>
      <p:ext uri="{BB962C8B-B14F-4D97-AF65-F5344CB8AC3E}">
        <p14:creationId xmlns:p14="http://schemas.microsoft.com/office/powerpoint/2010/main" val="493242940"/>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697633"/>
            <a:ext cx="5931296" cy="4745038"/>
          </a:xfrm>
          <a:prstGeom prst="rect">
            <a:avLst/>
          </a:prstGeom>
        </p:spPr>
      </p:pic>
    </p:spTree>
    <p:extLst>
      <p:ext uri="{BB962C8B-B14F-4D97-AF65-F5344CB8AC3E}">
        <p14:creationId xmlns:p14="http://schemas.microsoft.com/office/powerpoint/2010/main" val="24472672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ształt fali">
  <a:themeElements>
    <a:clrScheme name="Kształt fal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Kształt fal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ształt fali">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2425</TotalTime>
  <Words>3285</Words>
  <Application>Microsoft Office PowerPoint</Application>
  <PresentationFormat>Pokaz na ekranie (4:3)</PresentationFormat>
  <Paragraphs>687</Paragraphs>
  <Slides>146</Slides>
  <Notes>6</Notes>
  <HiddenSlides>0</HiddenSlides>
  <MMClips>0</MMClips>
  <ScaleCrop>false</ScaleCrop>
  <HeadingPairs>
    <vt:vector size="4" baseType="variant">
      <vt:variant>
        <vt:lpstr>Motyw</vt:lpstr>
      </vt:variant>
      <vt:variant>
        <vt:i4>1</vt:i4>
      </vt:variant>
      <vt:variant>
        <vt:lpstr>Tytuły slajdów</vt:lpstr>
      </vt:variant>
      <vt:variant>
        <vt:i4>146</vt:i4>
      </vt:variant>
    </vt:vector>
  </HeadingPairs>
  <TitlesOfParts>
    <vt:vector size="147" baseType="lpstr">
      <vt:lpstr>Kształt fali</vt:lpstr>
      <vt:lpstr>Prezentacja programu PowerPoint</vt:lpstr>
      <vt:lpstr>Prezentacja programu PowerPoint</vt:lpstr>
      <vt:lpstr>Which areas of culture are you most interested in?</vt:lpstr>
      <vt:lpstr>Prezentacja programu PowerPoint</vt:lpstr>
      <vt:lpstr>Prezentacja programu PowerPoint</vt:lpstr>
      <vt:lpstr>New media art</vt:lpstr>
      <vt:lpstr>Prezentacja programu PowerPoint</vt:lpstr>
      <vt:lpstr>Artists / Performers</vt:lpstr>
      <vt:lpstr>Artists / Performers</vt:lpstr>
      <vt:lpstr>Forms of writing </vt:lpstr>
      <vt:lpstr>Types of books</vt:lpstr>
      <vt:lpstr>A part of the whole</vt:lpstr>
      <vt:lpstr>6 cultural things to do  before you’re 18</vt:lpstr>
      <vt:lpstr>Works of arts Paintings</vt:lpstr>
      <vt:lpstr>Prezentacja programu PowerPoint</vt:lpstr>
      <vt:lpstr>Prezentacja programu PowerPoint</vt:lpstr>
      <vt:lpstr>Collage</vt:lpstr>
      <vt:lpstr>Sculpture</vt:lpstr>
      <vt:lpstr>Pottery</vt:lpstr>
      <vt:lpstr>Visual arts</vt:lpstr>
      <vt:lpstr>Describe the picture</vt:lpstr>
      <vt:lpstr>Prezentacja programu PowerPoint</vt:lpstr>
      <vt:lpstr>Describe</vt:lpstr>
      <vt:lpstr>Art exhibition</vt:lpstr>
      <vt:lpstr>Prezentacja programu PowerPoint</vt:lpstr>
      <vt:lpstr>Describe the picture</vt:lpstr>
      <vt:lpstr>Prezentacja programu PowerPoint</vt:lpstr>
      <vt:lpstr>A book</vt:lpstr>
      <vt:lpstr>A poem</vt:lpstr>
      <vt:lpstr>A festival</vt:lpstr>
      <vt:lpstr>Gość z Anglii pyta Cię o ciekawe wydarzenie kulturalne w Twoim                                                        mieście…..</vt:lpstr>
      <vt:lpstr>Describe a cultural event</vt:lpstr>
      <vt:lpstr>Prezentacja programu PowerPoint</vt:lpstr>
      <vt:lpstr>TALKING ABOUT FILMS</vt:lpstr>
      <vt:lpstr>Prezentacja programu PowerPoint</vt:lpstr>
      <vt:lpstr>Film TYPES / GENRES</vt:lpstr>
      <vt:lpstr>Prezentacja programu PowerPoint</vt:lpstr>
      <vt:lpstr>_ _ _ _ _ _ _ _ drama (TV series)</vt:lpstr>
      <vt:lpstr>Legal drama</vt:lpstr>
      <vt:lpstr>_ _ _ _ _ _ - drama (TV series)</vt:lpstr>
      <vt:lpstr>W_ _ _ _ _ _</vt:lpstr>
      <vt:lpstr>W_ _  film</vt:lpstr>
      <vt:lpstr>C _ _ _ _ _</vt:lpstr>
      <vt:lpstr>Th_ _ _ _ _ / Mystery / Suspense</vt:lpstr>
      <vt:lpstr>A_ _ _ _ _ film</vt:lpstr>
      <vt:lpstr>F_ _ _ _ _ _</vt:lpstr>
      <vt:lpstr>Prezentacja programu PowerPoint</vt:lpstr>
      <vt:lpstr>Prezentacja programu PowerPoint</vt:lpstr>
      <vt:lpstr>h_ _ _ _ _ _ cal drama / costume drama</vt:lpstr>
      <vt:lpstr>Martial arts movie</vt:lpstr>
      <vt:lpstr>Prezentacja programu PowerPoint</vt:lpstr>
      <vt:lpstr>_ _ _ _ - opera</vt:lpstr>
      <vt:lpstr>dis_ _ _ _ _ film</vt:lpstr>
      <vt:lpstr>_ _ _com</vt:lpstr>
      <vt:lpstr>Prezentacja programu PowerPoint</vt:lpstr>
      <vt:lpstr>Prezentacja programu PowerPoint</vt:lpstr>
      <vt:lpstr>Prezentacja programu PowerPoint</vt:lpstr>
      <vt:lpstr>animated fairy tale</vt:lpstr>
      <vt:lpstr>animated cartoon</vt:lpstr>
      <vt:lpstr>Chick-flick</vt:lpstr>
      <vt:lpstr>Prezentacja programu PowerPoint</vt:lpstr>
      <vt:lpstr>Wordsearch –  How Many Film Genres? </vt:lpstr>
      <vt:lpstr>Adjectives to describe films</vt:lpstr>
      <vt:lpstr>Use modifiers</vt:lpstr>
      <vt:lpstr>the overall feel of a film</vt:lpstr>
      <vt:lpstr>spoiler (noun, slang)</vt:lpstr>
      <vt:lpstr>en _ _ _ _ _ _ _ ing </vt:lpstr>
      <vt:lpstr>entertain  / entertaining /entertained</vt:lpstr>
      <vt:lpstr>d_ _ _</vt:lpstr>
      <vt:lpstr>dark and depressing</vt:lpstr>
      <vt:lpstr>p _ _ _ _ _ _able</vt:lpstr>
      <vt:lpstr>gr _ _ _ _ _ _</vt:lpstr>
      <vt:lpstr>slow- m _ _ _ _ _</vt:lpstr>
      <vt:lpstr>ser _ _ u s</vt:lpstr>
      <vt:lpstr>m _ _ _ _ _   /   t _ _ _ _ _ _ _</vt:lpstr>
      <vt:lpstr>a film with a soppy ending</vt:lpstr>
      <vt:lpstr>A film with a puzzling ending</vt:lpstr>
      <vt:lpstr>brutal, bloody , v_ _ _ _ _ t</vt:lpstr>
      <vt:lpstr>sp _ _ _ _ _ _ _ _ _</vt:lpstr>
      <vt:lpstr>suspence_ _ _</vt:lpstr>
      <vt:lpstr>f_ _ - fetched</vt:lpstr>
      <vt:lpstr>Prezentacja programu PowerPoint</vt:lpstr>
      <vt:lpstr>Prezentacja programu PowerPoint</vt:lpstr>
      <vt:lpstr>What types of films  do you like or dislike?</vt:lpstr>
      <vt:lpstr>like or dislike?</vt:lpstr>
      <vt:lpstr>Suggesting a night out</vt:lpstr>
      <vt:lpstr>What do you think of the film? Did you like it?</vt:lpstr>
      <vt:lpstr>It’s on</vt:lpstr>
      <vt:lpstr>It it set in…  / It stars…</vt:lpstr>
      <vt:lpstr>Prezentacja programu PowerPoint</vt:lpstr>
      <vt:lpstr>Titanic  gap-fill </vt:lpstr>
      <vt:lpstr>Prezentacja programu PowerPoint</vt:lpstr>
      <vt:lpstr>Prezentacja programu PowerPoint</vt:lpstr>
      <vt:lpstr>Prezentacja programu PowerPoint</vt:lpstr>
      <vt:lpstr>Film- vocab revision</vt:lpstr>
      <vt:lpstr>MAINSTREAM FILMS usual, or commonly done  high-budget, popular, and made for entertainment   ALTERNATIVE FILMS</vt:lpstr>
      <vt:lpstr>I go to the theatre to see a p…  </vt:lpstr>
      <vt:lpstr>   a play</vt:lpstr>
      <vt:lpstr>a performance of a play</vt:lpstr>
      <vt:lpstr>Prezentacja programu PowerPoint</vt:lpstr>
      <vt:lpstr>A_ _ _ _ _ _ e</vt:lpstr>
      <vt:lpstr>prefer … to …</vt:lpstr>
      <vt:lpstr>Film Vocabulary 2</vt:lpstr>
      <vt:lpstr>–ed and –ing adjectives</vt:lpstr>
      <vt:lpstr>S_ _ _ _ _ or computer generated imaging?</vt:lpstr>
      <vt:lpstr>_ _ _ _ _ _   film</vt:lpstr>
      <vt:lpstr>slow -  _ _ _ _ _ _</vt:lpstr>
      <vt:lpstr>film i_ _ _ _ _ _ _</vt:lpstr>
      <vt:lpstr>on   l_ _ _ _ _ _ _</vt:lpstr>
      <vt:lpstr>film     _ _ _ _ _ _</vt:lpstr>
      <vt:lpstr>fight      s_ _ _ _ _</vt:lpstr>
      <vt:lpstr>Plot</vt:lpstr>
      <vt:lpstr>Twist</vt:lpstr>
      <vt:lpstr>Sound track</vt:lpstr>
      <vt:lpstr>Screenplay</vt:lpstr>
      <vt:lpstr>Characters </vt:lpstr>
      <vt:lpstr>Prezentacja programu PowerPoint</vt:lpstr>
      <vt:lpstr>Dialogue</vt:lpstr>
      <vt:lpstr>Scenery</vt:lpstr>
      <vt:lpstr>A great box-office success</vt:lpstr>
      <vt:lpstr>The Oscars Award Ceremony</vt:lpstr>
      <vt:lpstr>Exercise 1 </vt:lpstr>
      <vt:lpstr>Exercise 2</vt:lpstr>
      <vt:lpstr>Gratitude and tears</vt:lpstr>
      <vt:lpstr>Dress to impress</vt:lpstr>
      <vt:lpstr>Are there any tickets?</vt:lpstr>
      <vt:lpstr>Prezentacja programu PowerPoint</vt:lpstr>
      <vt:lpstr>At the box office</vt:lpstr>
      <vt:lpstr>Complete the dialogue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New Technology Quiz</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iwj</dc:creator>
  <cp:lastModifiedBy>iwj</cp:lastModifiedBy>
  <cp:revision>326</cp:revision>
  <dcterms:created xsi:type="dcterms:W3CDTF">2014-01-12T11:18:41Z</dcterms:created>
  <dcterms:modified xsi:type="dcterms:W3CDTF">2015-07-20T14:08:19Z</dcterms:modified>
</cp:coreProperties>
</file>