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0"/>
  </p:notesMasterIdLst>
  <p:sldIdLst>
    <p:sldId id="261" r:id="rId2"/>
    <p:sldId id="256" r:id="rId3"/>
    <p:sldId id="258" r:id="rId4"/>
    <p:sldId id="259" r:id="rId5"/>
    <p:sldId id="257" r:id="rId6"/>
    <p:sldId id="260" r:id="rId7"/>
    <p:sldId id="270" r:id="rId8"/>
    <p:sldId id="262" r:id="rId9"/>
    <p:sldId id="263" r:id="rId10"/>
    <p:sldId id="264" r:id="rId11"/>
    <p:sldId id="277" r:id="rId12"/>
    <p:sldId id="275" r:id="rId13"/>
    <p:sldId id="276" r:id="rId14"/>
    <p:sldId id="278" r:id="rId15"/>
    <p:sldId id="272" r:id="rId16"/>
    <p:sldId id="265" r:id="rId17"/>
    <p:sldId id="267" r:id="rId18"/>
    <p:sldId id="280" r:id="rId19"/>
    <p:sldId id="271" r:id="rId20"/>
    <p:sldId id="279" r:id="rId21"/>
    <p:sldId id="269" r:id="rId22"/>
    <p:sldId id="281" r:id="rId23"/>
    <p:sldId id="282" r:id="rId24"/>
    <p:sldId id="283" r:id="rId25"/>
    <p:sldId id="284" r:id="rId26"/>
    <p:sldId id="285" r:id="rId27"/>
    <p:sldId id="286" r:id="rId28"/>
    <p:sldId id="287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0" autoAdjust="0"/>
    <p:restoredTop sz="92415" autoAdjust="0"/>
  </p:normalViewPr>
  <p:slideViewPr>
    <p:cSldViewPr snapToGrid="0">
      <p:cViewPr varScale="1">
        <p:scale>
          <a:sx n="50" d="100"/>
          <a:sy n="50" d="100"/>
        </p:scale>
        <p:origin x="259" y="3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FD089-0013-44BF-8F06-F10BA7863CDB}" type="datetimeFigureOut">
              <a:rPr lang="pl-PL" smtClean="0"/>
              <a:t>15.02.2026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A32D0-BEBC-45AF-882C-93524B341F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5021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BA32D0-BEBC-45AF-882C-93524B341FB0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7909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0F3E9-72E6-C366-AE88-9679D9043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ED20F1CF-21A3-217B-B4D9-F6DB68ABB4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CB4A57F4-62FC-23D8-A416-EA43E8A32E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74D9551-75E7-1396-A21B-3E4D381272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BA32D0-BEBC-45AF-882C-93524B341FB0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4966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r_FxfYZcC_8?feature=oembed" TargetMode="Externa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r_FxfYZcC_8?feature=oembed" TargetMode="Externa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Obraz zawierający osoba, ubrania, człowiek, odzież wierzchnia">
            <a:extLst>
              <a:ext uri="{FF2B5EF4-FFF2-40B4-BE49-F238E27FC236}">
                <a16:creationId xmlns:a16="http://schemas.microsoft.com/office/drawing/2014/main" id="{67EB4DBE-927F-6799-8495-1C3C4C14F0D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859280" y="777240"/>
            <a:ext cx="8899556" cy="492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466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FDBC83F-038E-CA2F-D0F0-4CA242E682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Life </a:t>
            </a:r>
            <a:r>
              <a:rPr lang="pl-PL" dirty="0" err="1"/>
              <a:t>inside</a:t>
            </a:r>
            <a:r>
              <a:rPr lang="pl-PL" dirty="0"/>
              <a:t> a </a:t>
            </a:r>
            <a:r>
              <a:rPr lang="pl-PL" dirty="0" err="1"/>
              <a:t>PRison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EE15241-12B5-809B-C607-53E43E623D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90922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6C556543-94F2-F566-3391-4A6085122594}"/>
              </a:ext>
            </a:extLst>
          </p:cNvPr>
          <p:cNvSpPr txBox="1"/>
          <p:nvPr/>
        </p:nvSpPr>
        <p:spPr>
          <a:xfrm>
            <a:off x="1371600" y="2103121"/>
            <a:ext cx="77724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Topics</a:t>
            </a:r>
            <a:r>
              <a:rPr lang="en-US" sz="2400" dirty="0"/>
              <a:t>: </a:t>
            </a:r>
            <a:endParaRPr lang="pl-PL" sz="2400" dirty="0"/>
          </a:p>
          <a:p>
            <a:endParaRPr lang="pl-PL" sz="2400" dirty="0"/>
          </a:p>
          <a:p>
            <a:r>
              <a:rPr lang="en-US" sz="2400" dirty="0"/>
              <a:t>Prisons, their role in society and the realities of working in a prison environment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86576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29B4511F-F9CC-EBFA-CD38-813E71CAFD60}"/>
              </a:ext>
            </a:extLst>
          </p:cNvPr>
          <p:cNvSpPr txBox="1"/>
          <p:nvPr/>
        </p:nvSpPr>
        <p:spPr>
          <a:xfrm>
            <a:off x="548640" y="518160"/>
            <a:ext cx="1130808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dirty="0"/>
              <a:t>Objectives: </a:t>
            </a:r>
            <a:endParaRPr lang="pl-PL" sz="2400" b="1" dirty="0"/>
          </a:p>
          <a:p>
            <a:pPr>
              <a:buNone/>
            </a:pP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To introduce students to the theme of prisons and their role in society.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To introduce students to the realities of working in a prison environment.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To expand students’ vocabulary related to prisons, institutional work and trauma.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To develop </a:t>
            </a:r>
            <a:r>
              <a:rPr lang="pl-PL" sz="2400" dirty="0" err="1"/>
              <a:t>their</a:t>
            </a:r>
            <a:r>
              <a:rPr lang="en-US" sz="2400" dirty="0"/>
              <a:t> viewing listening and reading comprehension skills.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To develop writing skills through reflective</a:t>
            </a:r>
            <a:r>
              <a:rPr lang="pl-PL" sz="2400" dirty="0"/>
              <a:t> &amp;</a:t>
            </a:r>
            <a:r>
              <a:rPr lang="en-US" sz="2400" dirty="0"/>
              <a:t> creative tasks using new vocab.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To improve students’ speaking skills through discussion and roleplay using topic-specific language.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To improve students’ visual representing skills through multimodal composition homework tasks.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To </a:t>
            </a:r>
            <a:r>
              <a:rPr lang="en-US" sz="2400" dirty="0" err="1"/>
              <a:t>practise</a:t>
            </a:r>
            <a:r>
              <a:rPr lang="en-US" sz="2400" dirty="0"/>
              <a:t> critical thinking through analysis reflection and ethical discussion.</a:t>
            </a:r>
          </a:p>
        </p:txBody>
      </p:sp>
    </p:spTree>
    <p:extLst>
      <p:ext uri="{BB962C8B-B14F-4D97-AF65-F5344CB8AC3E}">
        <p14:creationId xmlns:p14="http://schemas.microsoft.com/office/powerpoint/2010/main" val="2784993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64AFCD35-9628-6F4E-B0A1-E9DF60CAFCED}"/>
              </a:ext>
            </a:extLst>
          </p:cNvPr>
          <p:cNvSpPr txBox="1"/>
          <p:nvPr/>
        </p:nvSpPr>
        <p:spPr>
          <a:xfrm>
            <a:off x="807720" y="197346"/>
            <a:ext cx="11033760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Students </a:t>
            </a:r>
            <a:endParaRPr lang="pl-P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learn vocabulary related to prisons, institutional work and trauma, </a:t>
            </a:r>
            <a:endParaRPr lang="pl-PL" sz="2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discuss quotations about prisons, talk about institutional work, </a:t>
            </a:r>
            <a:endParaRPr lang="pl-PL" sz="2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predict the content of a short video, </a:t>
            </a:r>
            <a:endParaRPr lang="pl-PL" sz="2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watch a short video,</a:t>
            </a:r>
            <a:endParaRPr lang="pl-PL" sz="2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 answer comprehension questions,</a:t>
            </a:r>
            <a:endParaRPr lang="pl-PL" sz="2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 </a:t>
            </a:r>
            <a:r>
              <a:rPr lang="en-US" sz="2600" dirty="0" err="1"/>
              <a:t>analyse</a:t>
            </a:r>
            <a:r>
              <a:rPr lang="en-US" sz="2600" dirty="0"/>
              <a:t> a short video, </a:t>
            </a:r>
            <a:endParaRPr lang="pl-PL" sz="2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write about what they have learned from viewing a short video, </a:t>
            </a:r>
            <a:endParaRPr lang="pl-PL" sz="2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develop critical thinking skills by exploring issues raised in a short video, </a:t>
            </a:r>
            <a:endParaRPr lang="pl-PL" sz="2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perform a roleplay,</a:t>
            </a:r>
            <a:endParaRPr lang="pl-PL" sz="2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 read an article </a:t>
            </a:r>
            <a:r>
              <a:rPr lang="pl-PL" sz="2600" dirty="0"/>
              <a:t>„</a:t>
            </a:r>
            <a:r>
              <a:rPr lang="en-US" sz="2600" i="1" dirty="0"/>
              <a:t>Invisible Jobs: Why Society Overlooks Prison Staff</a:t>
            </a:r>
            <a:r>
              <a:rPr lang="en-US" sz="2600" dirty="0"/>
              <a:t>, </a:t>
            </a:r>
            <a:endParaRPr lang="pl-PL" sz="2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answer comprehension questions, </a:t>
            </a:r>
            <a:endParaRPr lang="pl-PL" sz="2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discuss topics raised in an article, </a:t>
            </a:r>
            <a:endParaRPr lang="pl-PL" sz="2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write about what they have learned from reading an article, </a:t>
            </a:r>
            <a:endParaRPr lang="pl-PL" sz="2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and reflect on the lesson.</a:t>
            </a:r>
            <a:endParaRPr lang="pl-PL" sz="2600" dirty="0"/>
          </a:p>
        </p:txBody>
      </p:sp>
    </p:spTree>
    <p:extLst>
      <p:ext uri="{BB962C8B-B14F-4D97-AF65-F5344CB8AC3E}">
        <p14:creationId xmlns:p14="http://schemas.microsoft.com/office/powerpoint/2010/main" val="374742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ubrania, człowiek, Ludzka twarz, osoba">
            <a:extLst>
              <a:ext uri="{FF2B5EF4-FFF2-40B4-BE49-F238E27FC236}">
                <a16:creationId xmlns:a16="http://schemas.microsoft.com/office/drawing/2014/main" id="{3A422D10-577E-9C4E-6779-577AB6DC4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4600" y="170995"/>
            <a:ext cx="6982799" cy="6516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182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Czcionka, linia">
            <a:extLst>
              <a:ext uri="{FF2B5EF4-FFF2-40B4-BE49-F238E27FC236}">
                <a16:creationId xmlns:a16="http://schemas.microsoft.com/office/drawing/2014/main" id="{12F92443-53DE-A3F6-2EA6-CEDE6D263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54" y="229121"/>
            <a:ext cx="12011692" cy="219375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FCA0414F-B21A-C92D-286E-48FC08A115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251" y="2520832"/>
            <a:ext cx="5712111" cy="382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877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dokument, Czcionka, list">
            <a:extLst>
              <a:ext uri="{FF2B5EF4-FFF2-40B4-BE49-F238E27FC236}">
                <a16:creationId xmlns:a16="http://schemas.microsoft.com/office/drawing/2014/main" id="{D8DD5298-474A-E94B-D8A0-79A6F7BA2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1" y="883920"/>
            <a:ext cx="11612878" cy="480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052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Czcionka, dokument, algebra">
            <a:extLst>
              <a:ext uri="{FF2B5EF4-FFF2-40B4-BE49-F238E27FC236}">
                <a16:creationId xmlns:a16="http://schemas.microsoft.com/office/drawing/2014/main" id="{AC720538-F90A-CEBE-46E8-49E324BED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19" y="1586050"/>
            <a:ext cx="10845761" cy="314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044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Czcionka, zrzut ekranu, dokument">
            <a:extLst>
              <a:ext uri="{FF2B5EF4-FFF2-40B4-BE49-F238E27FC236}">
                <a16:creationId xmlns:a16="http://schemas.microsoft.com/office/drawing/2014/main" id="{800C0665-DA08-034B-18D8-69683BC337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332258"/>
            <a:ext cx="10447423" cy="585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348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C3EFF6F0-4AEF-6334-B902-15564D35F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74320"/>
            <a:ext cx="11079479" cy="1524000"/>
          </a:xfrm>
        </p:spPr>
        <p:txBody>
          <a:bodyPr/>
          <a:lstStyle/>
          <a:p>
            <a:r>
              <a:rPr lang="pl-PL" dirty="0" err="1"/>
              <a:t>What</a:t>
            </a:r>
            <a:r>
              <a:rPr lang="pl-PL" dirty="0"/>
              <a:t> </a:t>
            </a:r>
            <a:r>
              <a:rPr lang="pl-PL" dirty="0" err="1"/>
              <a:t>words</a:t>
            </a:r>
            <a:r>
              <a:rPr lang="pl-PL" dirty="0"/>
              <a:t> do </a:t>
            </a:r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associate</a:t>
            </a:r>
            <a:r>
              <a:rPr lang="pl-PL" dirty="0"/>
              <a:t> with </a:t>
            </a:r>
            <a:r>
              <a:rPr lang="pl-PL" dirty="0" err="1"/>
              <a:t>prisons</a:t>
            </a:r>
            <a:r>
              <a:rPr lang="pl-PL" dirty="0"/>
              <a:t>?</a:t>
            </a:r>
          </a:p>
        </p:txBody>
      </p:sp>
      <p:pic>
        <p:nvPicPr>
          <p:cNvPr id="7" name="Obraz 6" descr="Obraz zawierający Czcionka, zrzut ekranu, kreskówka, diagram">
            <a:extLst>
              <a:ext uri="{FF2B5EF4-FFF2-40B4-BE49-F238E27FC236}">
                <a16:creationId xmlns:a16="http://schemas.microsoft.com/office/drawing/2014/main" id="{8FC7CC06-B60E-64AD-C627-51480D830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560" y="1977049"/>
            <a:ext cx="4213180" cy="2675523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764432F1-1B6B-CC96-A18C-0BD859B3402B}"/>
              </a:ext>
            </a:extLst>
          </p:cNvPr>
          <p:cNvSpPr txBox="1"/>
          <p:nvPr/>
        </p:nvSpPr>
        <p:spPr>
          <a:xfrm>
            <a:off x="1173480" y="5379720"/>
            <a:ext cx="50273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1. Read the </a:t>
            </a:r>
            <a:r>
              <a:rPr lang="pl-PL" dirty="0" err="1"/>
              <a:t>question</a:t>
            </a:r>
            <a:r>
              <a:rPr lang="pl-PL" dirty="0"/>
              <a:t> </a:t>
            </a:r>
            <a:r>
              <a:rPr lang="pl-PL" dirty="0" err="1"/>
              <a:t>carefully</a:t>
            </a:r>
            <a:r>
              <a:rPr lang="pl-PL" dirty="0"/>
              <a:t>, </a:t>
            </a:r>
            <a:r>
              <a:rPr lang="pl-PL" dirty="0" err="1"/>
              <a:t>make</a:t>
            </a:r>
            <a:r>
              <a:rPr lang="pl-PL" dirty="0"/>
              <a:t> notes.</a:t>
            </a:r>
          </a:p>
          <a:p>
            <a:r>
              <a:rPr lang="pl-PL" dirty="0"/>
              <a:t>2. </a:t>
            </a:r>
            <a:r>
              <a:rPr lang="pl-PL" dirty="0" err="1"/>
              <a:t>Compare</a:t>
            </a:r>
            <a:r>
              <a:rPr lang="pl-PL" dirty="0"/>
              <a:t> and </a:t>
            </a:r>
            <a:r>
              <a:rPr lang="pl-PL" dirty="0" err="1"/>
              <a:t>discuss</a:t>
            </a:r>
            <a:r>
              <a:rPr lang="pl-PL" dirty="0"/>
              <a:t> in </a:t>
            </a:r>
            <a:r>
              <a:rPr lang="pl-PL" dirty="0" err="1"/>
              <a:t>pairs</a:t>
            </a:r>
            <a:r>
              <a:rPr lang="pl-PL" dirty="0"/>
              <a:t>.</a:t>
            </a:r>
          </a:p>
          <a:p>
            <a:r>
              <a:rPr lang="pl-PL" dirty="0"/>
              <a:t>3. Feedback from the </a:t>
            </a:r>
            <a:r>
              <a:rPr lang="pl-PL" dirty="0" err="1"/>
              <a:t>whole</a:t>
            </a:r>
            <a:r>
              <a:rPr lang="pl-PL" dirty="0"/>
              <a:t> </a:t>
            </a:r>
            <a:r>
              <a:rPr lang="pl-PL" dirty="0" err="1"/>
              <a:t>class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1392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tekst, Czcionka, zrzut ekranu, projekt graficzny&#10;&#10;Zawartość wygenerowana przez AI może być niepoprawna.">
            <a:extLst>
              <a:ext uri="{FF2B5EF4-FFF2-40B4-BE49-F238E27FC236}">
                <a16:creationId xmlns:a16="http://schemas.microsoft.com/office/drawing/2014/main" id="{C2D9F087-0BF1-F8DD-12F6-D36A06DAE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4" y="396240"/>
            <a:ext cx="11813092" cy="589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809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tekst, Czcionka, krąg, biały&#10;&#10;Zawartość wygenerowana przez AI może być niepoprawna.">
            <a:extLst>
              <a:ext uri="{FF2B5EF4-FFF2-40B4-BE49-F238E27FC236}">
                <a16:creationId xmlns:a16="http://schemas.microsoft.com/office/drawing/2014/main" id="{15AE1E7C-17ED-DAA6-4BAC-69F0F3B2E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4210" y="291860"/>
            <a:ext cx="6112510" cy="4459442"/>
          </a:xfrm>
          <a:prstGeom prst="rect">
            <a:avLst/>
          </a:prstGeom>
        </p:spPr>
      </p:pic>
      <p:pic>
        <p:nvPicPr>
          <p:cNvPr id="6" name="Obraz 5" descr="Obraz zawierający Czcionka, kaligrafia, pismo odręczne, typografia&#10;&#10;Zawartość wygenerowana przez AI może być niepoprawna.">
            <a:extLst>
              <a:ext uri="{FF2B5EF4-FFF2-40B4-BE49-F238E27FC236}">
                <a16:creationId xmlns:a16="http://schemas.microsoft.com/office/drawing/2014/main" id="{994AAA3D-2629-12CF-D648-79E1BEA28F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" y="359801"/>
            <a:ext cx="4648849" cy="2667372"/>
          </a:xfrm>
          <a:prstGeom prst="rect">
            <a:avLst/>
          </a:prstGeom>
        </p:spPr>
      </p:pic>
      <p:pic>
        <p:nvPicPr>
          <p:cNvPr id="8" name="Obraz 7" descr="Obraz zawierający Czcionka, pismo odręczne, kaligrafia, biały&#10;&#10;Zawartość wygenerowana przez AI może być niepoprawna.">
            <a:extLst>
              <a:ext uri="{FF2B5EF4-FFF2-40B4-BE49-F238E27FC236}">
                <a16:creationId xmlns:a16="http://schemas.microsoft.com/office/drawing/2014/main" id="{5915DD52-CE8C-45D7-02EB-0FD4CB54E4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257" y="3027173"/>
            <a:ext cx="4610743" cy="2333951"/>
          </a:xfrm>
          <a:prstGeom prst="rect">
            <a:avLst/>
          </a:prstGeom>
        </p:spPr>
      </p:pic>
      <p:pic>
        <p:nvPicPr>
          <p:cNvPr id="10" name="Obraz 9" descr="Obraz zawierający Czcionka, pismo odręczne, biały, kaligrafia&#10;&#10;Zawartość wygenerowana przez AI może być niepoprawna.">
            <a:extLst>
              <a:ext uri="{FF2B5EF4-FFF2-40B4-BE49-F238E27FC236}">
                <a16:creationId xmlns:a16="http://schemas.microsoft.com/office/drawing/2014/main" id="{3DAB0A07-439D-E4F9-8945-A83D988C3E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4555" y="4829456"/>
            <a:ext cx="4191585" cy="2343477"/>
          </a:xfrm>
          <a:prstGeom prst="rect">
            <a:avLst/>
          </a:prstGeom>
        </p:spPr>
      </p:pic>
      <p:pic>
        <p:nvPicPr>
          <p:cNvPr id="12" name="Obraz 11" descr="Obraz zawierający symbol, Czcionka, logo, Grafika&#10;&#10;Zawartość wygenerowana przez AI może być niepoprawna.">
            <a:extLst>
              <a:ext uri="{FF2B5EF4-FFF2-40B4-BE49-F238E27FC236}">
                <a16:creationId xmlns:a16="http://schemas.microsoft.com/office/drawing/2014/main" id="{A3B2BA3B-9530-302C-C137-5543C6CC2B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860" y="4715235"/>
            <a:ext cx="2638793" cy="2133898"/>
          </a:xfrm>
          <a:prstGeom prst="rect">
            <a:avLst/>
          </a:prstGeom>
        </p:spPr>
      </p:pic>
      <p:pic>
        <p:nvPicPr>
          <p:cNvPr id="14" name="Obraz 13" descr="Obraz zawierający tekst, Czcionka, czerwony, logo&#10;&#10;Zawartość wygenerowana przez AI może być niepoprawna.">
            <a:extLst>
              <a:ext uri="{FF2B5EF4-FFF2-40B4-BE49-F238E27FC236}">
                <a16:creationId xmlns:a16="http://schemas.microsoft.com/office/drawing/2014/main" id="{4B2F3A73-FA2D-E3EE-7718-5235D308E9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4653" y="-88160"/>
            <a:ext cx="4429743" cy="1409897"/>
          </a:xfrm>
          <a:prstGeom prst="rect">
            <a:avLst/>
          </a:prstGeom>
        </p:spPr>
      </p:pic>
      <p:pic>
        <p:nvPicPr>
          <p:cNvPr id="16" name="Obraz 15" descr="Obraz zawierający tekst, Czcionka, zrzut ekranu, Grafika&#10;&#10;Zawartość wygenerowana przez AI może być niepoprawna.">
            <a:extLst>
              <a:ext uri="{FF2B5EF4-FFF2-40B4-BE49-F238E27FC236}">
                <a16:creationId xmlns:a16="http://schemas.microsoft.com/office/drawing/2014/main" id="{305E042B-CD58-68CB-5C91-D62B13713E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6654" y="5460147"/>
            <a:ext cx="4667901" cy="1714739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14A7A328-1047-13B8-147D-22B76D534D3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9524" y="4778856"/>
            <a:ext cx="2638793" cy="61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73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A087E36-1658-6E76-D53C-EDE36C402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557" y="303014"/>
            <a:ext cx="9843090" cy="1107991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172B7F02-1A7A-2B7D-9C7D-BD1F935FC3E4}"/>
              </a:ext>
            </a:extLst>
          </p:cNvPr>
          <p:cNvSpPr txBox="1"/>
          <p:nvPr/>
        </p:nvSpPr>
        <p:spPr>
          <a:xfrm>
            <a:off x="1967048" y="6185654"/>
            <a:ext cx="784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Look</a:t>
            </a:r>
            <a:r>
              <a:rPr lang="pl-PL" dirty="0"/>
              <a:t> </a:t>
            </a:r>
            <a:r>
              <a:rPr lang="pl-PL" dirty="0" err="1"/>
              <a:t>at</a:t>
            </a:r>
            <a:r>
              <a:rPr lang="pl-PL" dirty="0"/>
              <a:t> the </a:t>
            </a:r>
            <a:r>
              <a:rPr lang="pl-PL" dirty="0" err="1"/>
              <a:t>quatation</a:t>
            </a:r>
            <a:r>
              <a:rPr lang="pl-PL" dirty="0"/>
              <a:t>, </a:t>
            </a:r>
            <a:r>
              <a:rPr lang="pl-PL" dirty="0" err="1"/>
              <a:t>consider</a:t>
            </a:r>
            <a:r>
              <a:rPr lang="pl-PL" dirty="0"/>
              <a:t> the </a:t>
            </a:r>
            <a:r>
              <a:rPr lang="pl-PL" dirty="0" err="1"/>
              <a:t>meaning</a:t>
            </a:r>
            <a:r>
              <a:rPr lang="pl-PL" dirty="0"/>
              <a:t> and </a:t>
            </a:r>
            <a:r>
              <a:rPr lang="pl-PL" dirty="0" err="1"/>
              <a:t>make</a:t>
            </a:r>
            <a:r>
              <a:rPr lang="pl-PL" dirty="0"/>
              <a:t> </a:t>
            </a:r>
            <a:r>
              <a:rPr lang="pl-PL" dirty="0" err="1"/>
              <a:t>some</a:t>
            </a:r>
            <a:r>
              <a:rPr lang="pl-PL" dirty="0"/>
              <a:t> notes. 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57E79372-EE78-1E02-BEF2-5DB55C2D7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7637" y="1457147"/>
            <a:ext cx="9171970" cy="1124306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6B5271F9-3A47-BAAD-7B34-F6CCC486A5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8616" y="3976538"/>
            <a:ext cx="4658079" cy="1123557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5900121D-D862-182C-2C7D-E895244596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394" y="3941337"/>
            <a:ext cx="6801971" cy="101911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8CE17296-F0F2-974D-77C6-39D47B2A97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557" y="5144955"/>
            <a:ext cx="7219778" cy="856191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42E57199-0175-FAF9-EAC1-C6FDC25517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557" y="2647903"/>
            <a:ext cx="9171970" cy="101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0137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ubrania, człowiek, Ludzka twarz, osoba">
            <a:extLst>
              <a:ext uri="{FF2B5EF4-FFF2-40B4-BE49-F238E27FC236}">
                <a16:creationId xmlns:a16="http://schemas.microsoft.com/office/drawing/2014/main" id="{B831E6A9-BF36-B13A-B839-E4C33CDD4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520" y="0"/>
            <a:ext cx="85953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8903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9A2C91DE-5807-E3CF-D8FD-B3DC7DD3E551}"/>
              </a:ext>
            </a:extLst>
          </p:cNvPr>
          <p:cNvSpPr txBox="1"/>
          <p:nvPr/>
        </p:nvSpPr>
        <p:spPr>
          <a:xfrm>
            <a:off x="3320770" y="556081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https://www.youtube.com/watch?v=r_FxfYZcC_8</a:t>
            </a:r>
          </a:p>
        </p:txBody>
      </p:sp>
      <p:pic>
        <p:nvPicPr>
          <p:cNvPr id="8" name="Multimedia online 7" title="What it's really like to work inside a prison | BBC Ideas">
            <a:hlinkClick r:id="" action="ppaction://media"/>
            <a:extLst>
              <a:ext uri="{FF2B5EF4-FFF2-40B4-BE49-F238E27FC236}">
                <a16:creationId xmlns:a16="http://schemas.microsoft.com/office/drawing/2014/main" id="{542381D7-7023-CAE4-9B93-0494F6E8798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100566" y="807449"/>
            <a:ext cx="7990868" cy="451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875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Czcionka, dokument">
            <a:extLst>
              <a:ext uri="{FF2B5EF4-FFF2-40B4-BE49-F238E27FC236}">
                <a16:creationId xmlns:a16="http://schemas.microsoft.com/office/drawing/2014/main" id="{B9FD2DE9-42C1-E872-6AF4-E4F51C626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378" y="408411"/>
            <a:ext cx="8766341" cy="604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9595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93279-EFDE-408B-5B13-6BE608DFB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7F65DF90-083E-BB2B-DD74-4B18FC81B258}"/>
              </a:ext>
            </a:extLst>
          </p:cNvPr>
          <p:cNvSpPr txBox="1"/>
          <p:nvPr/>
        </p:nvSpPr>
        <p:spPr>
          <a:xfrm>
            <a:off x="3320770" y="556081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https://www.youtube.com/watch?v=r_FxfYZcC_8</a:t>
            </a:r>
          </a:p>
        </p:txBody>
      </p:sp>
      <p:pic>
        <p:nvPicPr>
          <p:cNvPr id="8" name="Multimedia online 7" title="What it's really like to work inside a prison | BBC Ideas">
            <a:hlinkClick r:id="" action="ppaction://media"/>
            <a:extLst>
              <a:ext uri="{FF2B5EF4-FFF2-40B4-BE49-F238E27FC236}">
                <a16:creationId xmlns:a16="http://schemas.microsoft.com/office/drawing/2014/main" id="{53B6CC8B-26D1-2DFE-25AA-1692B656903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100566" y="807449"/>
            <a:ext cx="7990868" cy="451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197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Obraz zawierający zrzut ekranu, tekst&#10;&#10;Zawartość wygenerowana przez AI może być niepoprawna.">
            <a:extLst>
              <a:ext uri="{FF2B5EF4-FFF2-40B4-BE49-F238E27FC236}">
                <a16:creationId xmlns:a16="http://schemas.microsoft.com/office/drawing/2014/main" id="{CB21B344-5D43-4013-7DEE-47087A44F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4653" y="114300"/>
            <a:ext cx="7062694" cy="662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9332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332AF62D-EE39-DC8A-C424-4D1F3075CDC4}"/>
              </a:ext>
            </a:extLst>
          </p:cNvPr>
          <p:cNvSpPr txBox="1"/>
          <p:nvPr/>
        </p:nvSpPr>
        <p:spPr>
          <a:xfrm>
            <a:off x="1356360" y="1478280"/>
            <a:ext cx="12121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 err="1"/>
              <a:t>assault</a:t>
            </a:r>
            <a:endParaRPr lang="pl-PL" sz="2400" b="1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8F5B4737-EDFB-C1AC-397D-DD449E1E209D}"/>
              </a:ext>
            </a:extLst>
          </p:cNvPr>
          <p:cNvSpPr txBox="1"/>
          <p:nvPr/>
        </p:nvSpPr>
        <p:spPr>
          <a:xfrm>
            <a:off x="266157" y="2392680"/>
            <a:ext cx="28280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/>
              <a:t>Action-</a:t>
            </a:r>
            <a:r>
              <a:rPr lang="pl-PL" sz="2400" b="1" dirty="0" err="1"/>
              <a:t>orientated</a:t>
            </a:r>
            <a:endParaRPr lang="pl-PL" sz="2400" b="1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B41EB770-86C0-F8D4-0767-1FFC54D97A1B}"/>
              </a:ext>
            </a:extLst>
          </p:cNvPr>
          <p:cNvSpPr txBox="1"/>
          <p:nvPr/>
        </p:nvSpPr>
        <p:spPr>
          <a:xfrm>
            <a:off x="3684539" y="1762006"/>
            <a:ext cx="137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 err="1"/>
              <a:t>bonded</a:t>
            </a:r>
            <a:endParaRPr lang="pl-PL" sz="2400" b="1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0FD74C4-3A37-E7AC-BEEC-E6A9442E92D5}"/>
              </a:ext>
            </a:extLst>
          </p:cNvPr>
          <p:cNvSpPr txBox="1"/>
          <p:nvPr/>
        </p:nvSpPr>
        <p:spPr>
          <a:xfrm>
            <a:off x="1767840" y="594360"/>
            <a:ext cx="2964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/>
              <a:t>Bolt out of the </a:t>
            </a:r>
            <a:r>
              <a:rPr lang="pl-PL" sz="2400" b="1" dirty="0" err="1"/>
              <a:t>blue</a:t>
            </a:r>
            <a:endParaRPr lang="pl-PL" sz="2400" b="1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4DB94735-0038-09A8-5565-6F29317E2D8C}"/>
              </a:ext>
            </a:extLst>
          </p:cNvPr>
          <p:cNvSpPr txBox="1"/>
          <p:nvPr/>
        </p:nvSpPr>
        <p:spPr>
          <a:xfrm>
            <a:off x="3310089" y="3006328"/>
            <a:ext cx="1999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 err="1"/>
              <a:t>compassion</a:t>
            </a:r>
            <a:endParaRPr lang="pl-PL" sz="2400" b="1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947D1972-1CA8-4A78-6414-C4B4CBA1C149}"/>
              </a:ext>
            </a:extLst>
          </p:cNvPr>
          <p:cNvSpPr txBox="1"/>
          <p:nvPr/>
        </p:nvSpPr>
        <p:spPr>
          <a:xfrm>
            <a:off x="936212" y="5318760"/>
            <a:ext cx="19271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 err="1"/>
              <a:t>demanding</a:t>
            </a:r>
            <a:endParaRPr lang="pl-PL" sz="2400" b="1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FA5CAF5E-1F17-AB66-A857-5E385443CFC3}"/>
              </a:ext>
            </a:extLst>
          </p:cNvPr>
          <p:cNvSpPr txBox="1"/>
          <p:nvPr/>
        </p:nvSpPr>
        <p:spPr>
          <a:xfrm>
            <a:off x="1767840" y="4358640"/>
            <a:ext cx="2504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/>
              <a:t>Dust </a:t>
            </a:r>
            <a:r>
              <a:rPr lang="pl-PL" sz="2400" b="1" dirty="0" err="1"/>
              <a:t>yourself</a:t>
            </a:r>
            <a:r>
              <a:rPr lang="pl-PL" sz="2400" b="1" dirty="0"/>
              <a:t> off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E325E592-EBFD-0A47-6D35-CC654008DFBA}"/>
              </a:ext>
            </a:extLst>
          </p:cNvPr>
          <p:cNvSpPr txBox="1"/>
          <p:nvPr/>
        </p:nvSpPr>
        <p:spPr>
          <a:xfrm>
            <a:off x="548640" y="3566160"/>
            <a:ext cx="2055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/>
              <a:t>environment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A835B0AD-AD94-2CD4-84CB-D5A52318E025}"/>
              </a:ext>
            </a:extLst>
          </p:cNvPr>
          <p:cNvSpPr txBox="1"/>
          <p:nvPr/>
        </p:nvSpPr>
        <p:spPr>
          <a:xfrm>
            <a:off x="7315200" y="4543306"/>
            <a:ext cx="2849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rgbClr val="FFFF00"/>
                </a:solidFill>
              </a:rPr>
              <a:t>Attack </a:t>
            </a:r>
            <a:r>
              <a:rPr lang="pl-PL" sz="2400" dirty="0" err="1">
                <a:solidFill>
                  <a:srgbClr val="FFFF00"/>
                </a:solidFill>
              </a:rPr>
              <a:t>violently</a:t>
            </a:r>
            <a:endParaRPr lang="pl-PL" sz="2400" dirty="0">
              <a:solidFill>
                <a:srgbClr val="FFFF00"/>
              </a:solidFill>
            </a:endParaRP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FBDA76D8-C483-EA9E-117B-6CC001BCF760}"/>
              </a:ext>
            </a:extLst>
          </p:cNvPr>
          <p:cNvSpPr txBox="1"/>
          <p:nvPr/>
        </p:nvSpPr>
        <p:spPr>
          <a:xfrm>
            <a:off x="6827520" y="5852160"/>
            <a:ext cx="3985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err="1">
                <a:solidFill>
                  <a:srgbClr val="FFFF00"/>
                </a:solidFill>
              </a:rPr>
              <a:t>Focused</a:t>
            </a:r>
            <a:r>
              <a:rPr lang="pl-PL" sz="2400" dirty="0">
                <a:solidFill>
                  <a:srgbClr val="FFFF00"/>
                </a:solidFill>
              </a:rPr>
              <a:t> on </a:t>
            </a:r>
            <a:r>
              <a:rPr lang="pl-PL" sz="2400" dirty="0" err="1">
                <a:solidFill>
                  <a:srgbClr val="FFFF00"/>
                </a:solidFill>
              </a:rPr>
              <a:t>taking</a:t>
            </a:r>
            <a:r>
              <a:rPr lang="pl-PL" sz="2400" dirty="0">
                <a:solidFill>
                  <a:srgbClr val="FFFF00"/>
                </a:solidFill>
              </a:rPr>
              <a:t> </a:t>
            </a:r>
            <a:r>
              <a:rPr lang="pl-PL" sz="2400" dirty="0" err="1">
                <a:solidFill>
                  <a:srgbClr val="FFFF00"/>
                </a:solidFill>
              </a:rPr>
              <a:t>action</a:t>
            </a:r>
            <a:endParaRPr lang="pl-PL" sz="2400" dirty="0">
              <a:solidFill>
                <a:srgbClr val="FFFF00"/>
              </a:solidFill>
            </a:endParaRP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3B62D96A-7BC3-C212-63DA-012E1ED268F3}"/>
              </a:ext>
            </a:extLst>
          </p:cNvPr>
          <p:cNvSpPr txBox="1"/>
          <p:nvPr/>
        </p:nvSpPr>
        <p:spPr>
          <a:xfrm>
            <a:off x="6827520" y="3810000"/>
            <a:ext cx="2032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err="1">
                <a:solidFill>
                  <a:srgbClr val="FFFF00"/>
                </a:solidFill>
              </a:rPr>
              <a:t>unexpected</a:t>
            </a:r>
            <a:endParaRPr lang="pl-PL" sz="2400" dirty="0">
              <a:solidFill>
                <a:srgbClr val="FFFF00"/>
              </a:solidFill>
            </a:endParaRP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20331B7E-788B-EAB6-9BF6-B5865D360AE4}"/>
              </a:ext>
            </a:extLst>
          </p:cNvPr>
          <p:cNvSpPr txBox="1"/>
          <p:nvPr/>
        </p:nvSpPr>
        <p:spPr>
          <a:xfrm>
            <a:off x="6827520" y="502027"/>
            <a:ext cx="48077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err="1">
                <a:solidFill>
                  <a:srgbClr val="FFFF00"/>
                </a:solidFill>
              </a:rPr>
              <a:t>Sympathy</a:t>
            </a:r>
            <a:r>
              <a:rPr lang="pl-PL" sz="2400" dirty="0">
                <a:solidFill>
                  <a:srgbClr val="FFFF00"/>
                </a:solidFill>
              </a:rPr>
              <a:t> &amp; </a:t>
            </a:r>
            <a:r>
              <a:rPr lang="pl-PL" sz="2400" dirty="0" err="1">
                <a:solidFill>
                  <a:srgbClr val="FFFF00"/>
                </a:solidFill>
              </a:rPr>
              <a:t>concern</a:t>
            </a:r>
            <a:r>
              <a:rPr lang="pl-PL" sz="2400" dirty="0">
                <a:solidFill>
                  <a:srgbClr val="FFFF00"/>
                </a:solidFill>
              </a:rPr>
              <a:t> for </a:t>
            </a:r>
            <a:r>
              <a:rPr lang="pl-PL" sz="2400" dirty="0" err="1">
                <a:solidFill>
                  <a:srgbClr val="FFFF00"/>
                </a:solidFill>
              </a:rPr>
              <a:t>others</a:t>
            </a:r>
            <a:endParaRPr lang="pl-PL" sz="2400" dirty="0">
              <a:solidFill>
                <a:srgbClr val="FFFF00"/>
              </a:solidFill>
            </a:endParaRP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5D1A7068-986F-08DD-6BE3-82C83E5E9AB4}"/>
              </a:ext>
            </a:extLst>
          </p:cNvPr>
          <p:cNvSpPr txBox="1"/>
          <p:nvPr/>
        </p:nvSpPr>
        <p:spPr>
          <a:xfrm>
            <a:off x="6964680" y="1662946"/>
            <a:ext cx="36503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err="1">
                <a:solidFill>
                  <a:srgbClr val="FFFF00"/>
                </a:solidFill>
              </a:rPr>
              <a:t>Requiring</a:t>
            </a:r>
            <a:r>
              <a:rPr lang="pl-PL" sz="2400" dirty="0">
                <a:solidFill>
                  <a:srgbClr val="FFFF00"/>
                </a:solidFill>
              </a:rPr>
              <a:t> a </a:t>
            </a:r>
            <a:r>
              <a:rPr lang="pl-PL" sz="2400" dirty="0" err="1">
                <a:solidFill>
                  <a:srgbClr val="FFFF00"/>
                </a:solidFill>
              </a:rPr>
              <a:t>great</a:t>
            </a:r>
            <a:r>
              <a:rPr lang="pl-PL" sz="2400" dirty="0">
                <a:solidFill>
                  <a:srgbClr val="FFFF00"/>
                </a:solidFill>
              </a:rPr>
              <a:t> </a:t>
            </a:r>
            <a:r>
              <a:rPr lang="pl-PL" sz="2400" dirty="0" err="1">
                <a:solidFill>
                  <a:srgbClr val="FFFF00"/>
                </a:solidFill>
              </a:rPr>
              <a:t>effort</a:t>
            </a:r>
            <a:endParaRPr lang="pl-PL" sz="2400" dirty="0">
              <a:solidFill>
                <a:srgbClr val="FFFF00"/>
              </a:solidFill>
            </a:endParaRP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58B7C4EC-3CC6-33E1-DADA-EABE606E34FF}"/>
              </a:ext>
            </a:extLst>
          </p:cNvPr>
          <p:cNvSpPr txBox="1"/>
          <p:nvPr/>
        </p:nvSpPr>
        <p:spPr>
          <a:xfrm>
            <a:off x="6659880" y="2762012"/>
            <a:ext cx="35878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>
                <a:solidFill>
                  <a:srgbClr val="FFFF00"/>
                </a:solidFill>
              </a:rPr>
              <a:t>To </a:t>
            </a:r>
            <a:r>
              <a:rPr lang="pl-PL" sz="2400" dirty="0" err="1">
                <a:solidFill>
                  <a:srgbClr val="FFFF00"/>
                </a:solidFill>
              </a:rPr>
              <a:t>recover</a:t>
            </a:r>
            <a:r>
              <a:rPr lang="pl-PL" sz="2400" dirty="0">
                <a:solidFill>
                  <a:srgbClr val="FFFF00"/>
                </a:solidFill>
              </a:rPr>
              <a:t> </a:t>
            </a:r>
            <a:r>
              <a:rPr lang="pl-PL" sz="2400" dirty="0" err="1">
                <a:solidFill>
                  <a:srgbClr val="FFFF00"/>
                </a:solidFill>
              </a:rPr>
              <a:t>emotionally</a:t>
            </a:r>
            <a:endParaRPr lang="pl-PL" sz="2400" dirty="0">
              <a:solidFill>
                <a:srgbClr val="FFFF00"/>
              </a:solidFill>
            </a:endParaRP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77B4034E-6737-B7D1-D272-4B893C1C3D50}"/>
              </a:ext>
            </a:extLst>
          </p:cNvPr>
          <p:cNvSpPr txBox="1"/>
          <p:nvPr/>
        </p:nvSpPr>
        <p:spPr>
          <a:xfrm>
            <a:off x="7520359" y="1128653"/>
            <a:ext cx="36679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err="1">
                <a:solidFill>
                  <a:srgbClr val="FFFF00"/>
                </a:solidFill>
              </a:rPr>
              <a:t>Emotionally</a:t>
            </a:r>
            <a:r>
              <a:rPr lang="pl-PL" sz="2400" dirty="0">
                <a:solidFill>
                  <a:srgbClr val="FFFF00"/>
                </a:solidFill>
              </a:rPr>
              <a:t> </a:t>
            </a:r>
            <a:r>
              <a:rPr lang="pl-PL" sz="2400" dirty="0" err="1">
                <a:solidFill>
                  <a:srgbClr val="FFFF00"/>
                </a:solidFill>
              </a:rPr>
              <a:t>connected</a:t>
            </a:r>
            <a:endParaRPr lang="pl-PL" sz="2400" dirty="0">
              <a:solidFill>
                <a:srgbClr val="FFFF00"/>
              </a:solidFill>
            </a:endParaRP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94E45B8A-E46B-CE5D-DAC7-EF32C901FC87}"/>
              </a:ext>
            </a:extLst>
          </p:cNvPr>
          <p:cNvSpPr txBox="1"/>
          <p:nvPr/>
        </p:nvSpPr>
        <p:spPr>
          <a:xfrm>
            <a:off x="4770866" y="5187463"/>
            <a:ext cx="6864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>
                <a:solidFill>
                  <a:srgbClr val="FFFF00"/>
                </a:solidFill>
              </a:rPr>
              <a:t>The </a:t>
            </a:r>
            <a:r>
              <a:rPr lang="pl-PL" sz="2400" dirty="0" err="1">
                <a:solidFill>
                  <a:srgbClr val="FFFF00"/>
                </a:solidFill>
              </a:rPr>
              <a:t>conditions</a:t>
            </a:r>
            <a:r>
              <a:rPr lang="pl-PL" sz="2400" dirty="0">
                <a:solidFill>
                  <a:srgbClr val="FFFF00"/>
                </a:solidFill>
              </a:rPr>
              <a:t> in </a:t>
            </a:r>
            <a:r>
              <a:rPr lang="pl-PL" sz="2400" dirty="0" err="1">
                <a:solidFill>
                  <a:srgbClr val="FFFF00"/>
                </a:solidFill>
              </a:rPr>
              <a:t>which</a:t>
            </a:r>
            <a:r>
              <a:rPr lang="pl-PL" sz="2400" dirty="0">
                <a:solidFill>
                  <a:srgbClr val="FFFF00"/>
                </a:solidFill>
              </a:rPr>
              <a:t> </a:t>
            </a:r>
            <a:r>
              <a:rPr lang="pl-PL" sz="2400" dirty="0" err="1">
                <a:solidFill>
                  <a:srgbClr val="FFFF00"/>
                </a:solidFill>
              </a:rPr>
              <a:t>people</a:t>
            </a:r>
            <a:r>
              <a:rPr lang="pl-PL" sz="2400" dirty="0">
                <a:solidFill>
                  <a:srgbClr val="FFFF00"/>
                </a:solidFill>
              </a:rPr>
              <a:t> </a:t>
            </a:r>
            <a:r>
              <a:rPr lang="pl-PL" sz="2400" dirty="0" err="1">
                <a:solidFill>
                  <a:srgbClr val="FFFF00"/>
                </a:solidFill>
              </a:rPr>
              <a:t>work</a:t>
            </a:r>
            <a:r>
              <a:rPr lang="pl-PL" sz="2400" dirty="0">
                <a:solidFill>
                  <a:srgbClr val="FFFF00"/>
                </a:solidFill>
              </a:rPr>
              <a:t> and live</a:t>
            </a:r>
          </a:p>
        </p:txBody>
      </p:sp>
    </p:spTree>
    <p:extLst>
      <p:ext uri="{BB962C8B-B14F-4D97-AF65-F5344CB8AC3E}">
        <p14:creationId xmlns:p14="http://schemas.microsoft.com/office/powerpoint/2010/main" val="2593796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Czcionka">
            <a:extLst>
              <a:ext uri="{FF2B5EF4-FFF2-40B4-BE49-F238E27FC236}">
                <a16:creationId xmlns:a16="http://schemas.microsoft.com/office/drawing/2014/main" id="{BB0E60CF-275B-C418-6DC8-0A6BB0220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1761" y="-217024"/>
            <a:ext cx="6683466" cy="707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3836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osoba, ubrania, Ludzka twarz, zrzut ekranu">
            <a:extLst>
              <a:ext uri="{FF2B5EF4-FFF2-40B4-BE49-F238E27FC236}">
                <a16:creationId xmlns:a16="http://schemas.microsoft.com/office/drawing/2014/main" id="{A763B283-A113-8C6B-2A15-91BCE0783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440" y="511946"/>
            <a:ext cx="8444240" cy="513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1777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Czcionka, dokument">
            <a:extLst>
              <a:ext uri="{FF2B5EF4-FFF2-40B4-BE49-F238E27FC236}">
                <a16:creationId xmlns:a16="http://schemas.microsoft.com/office/drawing/2014/main" id="{5D9880CC-1A6E-11B5-B7AF-66D7BC2D5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333" y="194547"/>
            <a:ext cx="10144577" cy="6111240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06C6337D-C7E8-FD4D-2A83-CC178402A3C3}"/>
              </a:ext>
            </a:extLst>
          </p:cNvPr>
          <p:cNvSpPr txBox="1"/>
          <p:nvPr/>
        </p:nvSpPr>
        <p:spPr>
          <a:xfrm>
            <a:off x="1342013" y="6294121"/>
            <a:ext cx="5235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They</a:t>
            </a:r>
            <a:r>
              <a:rPr lang="pl-PL" dirty="0"/>
              <a:t> </a:t>
            </a:r>
            <a:r>
              <a:rPr lang="pl-PL" dirty="0" err="1"/>
              <a:t>undertake</a:t>
            </a:r>
            <a:r>
              <a:rPr lang="pl-PL" dirty="0"/>
              <a:t> </a:t>
            </a:r>
            <a:r>
              <a:rPr lang="pl-PL" dirty="0" err="1"/>
              <a:t>risks</a:t>
            </a:r>
            <a:r>
              <a:rPr lang="pl-PL" dirty="0"/>
              <a:t> most </a:t>
            </a:r>
            <a:r>
              <a:rPr lang="pl-PL" dirty="0" err="1"/>
              <a:t>people</a:t>
            </a:r>
            <a:r>
              <a:rPr lang="pl-PL" dirty="0"/>
              <a:t> </a:t>
            </a:r>
            <a:r>
              <a:rPr lang="pl-PL" dirty="0" err="1"/>
              <a:t>never</a:t>
            </a:r>
            <a:r>
              <a:rPr lang="pl-PL" dirty="0"/>
              <a:t> face.</a:t>
            </a:r>
          </a:p>
        </p:txBody>
      </p:sp>
    </p:spTree>
    <p:extLst>
      <p:ext uri="{BB962C8B-B14F-4D97-AF65-F5344CB8AC3E}">
        <p14:creationId xmlns:p14="http://schemas.microsoft.com/office/powerpoint/2010/main" val="41264547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Obraz zawierający tekst, Czcionka, dokument, algebra&#10;&#10;Zawartość wygenerowana przez AI może być niepoprawna.">
            <a:extLst>
              <a:ext uri="{FF2B5EF4-FFF2-40B4-BE49-F238E27FC236}">
                <a16:creationId xmlns:a16="http://schemas.microsoft.com/office/drawing/2014/main" id="{39571CD8-725A-E04D-688D-E919CBCC8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680"/>
            <a:ext cx="11849018" cy="4023360"/>
          </a:xfrm>
          <a:prstGeom prst="rect">
            <a:avLst/>
          </a:prstGeom>
        </p:spPr>
      </p:pic>
      <p:pic>
        <p:nvPicPr>
          <p:cNvPr id="10" name="Obraz 9" descr="Obraz zawierający osoba, ubrania, człowiek, Ludzka twarz&#10;&#10;Zawartość wygenerowana przez AI może być niepoprawna.">
            <a:extLst>
              <a:ext uri="{FF2B5EF4-FFF2-40B4-BE49-F238E27FC236}">
                <a16:creationId xmlns:a16="http://schemas.microsoft.com/office/drawing/2014/main" id="{2456EEE1-2459-7539-D97E-FEEE0966E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8294" y="3855872"/>
            <a:ext cx="5337230" cy="2895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0699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Czcionka, zrzut ekranu, dokument">
            <a:extLst>
              <a:ext uri="{FF2B5EF4-FFF2-40B4-BE49-F238E27FC236}">
                <a16:creationId xmlns:a16="http://schemas.microsoft.com/office/drawing/2014/main" id="{76D86A27-761E-9325-4A25-11A275727C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430" y="261258"/>
            <a:ext cx="11665140" cy="4496618"/>
          </a:xfrm>
          <a:prstGeom prst="rect">
            <a:avLst/>
          </a:prstGeom>
        </p:spPr>
      </p:pic>
      <p:pic>
        <p:nvPicPr>
          <p:cNvPr id="4" name="Obraz 3" descr="Obraz zawierający osoba, ubrania, człowiek, Ludzka twarz&#10;&#10;Zawartość wygenerowana przez AI może być niepoprawna.">
            <a:extLst>
              <a:ext uri="{FF2B5EF4-FFF2-40B4-BE49-F238E27FC236}">
                <a16:creationId xmlns:a16="http://schemas.microsoft.com/office/drawing/2014/main" id="{22E92A4A-5F3A-9EDE-C22D-4E17197518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1631" y="4757876"/>
            <a:ext cx="3748738" cy="2033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3718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Czcionka, dokument">
            <a:extLst>
              <a:ext uri="{FF2B5EF4-FFF2-40B4-BE49-F238E27FC236}">
                <a16:creationId xmlns:a16="http://schemas.microsoft.com/office/drawing/2014/main" id="{43F3054D-4A1A-F908-FD35-396EF9369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920" y="0"/>
            <a:ext cx="9662159" cy="698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6572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Czcionka, zrzut ekranu, list">
            <a:extLst>
              <a:ext uri="{FF2B5EF4-FFF2-40B4-BE49-F238E27FC236}">
                <a16:creationId xmlns:a16="http://schemas.microsoft.com/office/drawing/2014/main" id="{7D43BFBF-68B8-DE9E-6D33-933527168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1" y="-34118"/>
            <a:ext cx="5190358" cy="673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882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meble, krzesło, okno, stół">
            <a:extLst>
              <a:ext uri="{FF2B5EF4-FFF2-40B4-BE49-F238E27FC236}">
                <a16:creationId xmlns:a16="http://schemas.microsoft.com/office/drawing/2014/main" id="{39608A1E-F539-0A7F-EE69-C9EBB330E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720" y="62889"/>
            <a:ext cx="6645152" cy="6673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6010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iatka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{AE6F1CB9-E4E8-4657-97D7-AB5E31F44225}TF5e103eea-be93-4576-ae9c-3ecc0de701e71ae20e7b-2dbf3b2751db</Template>
  <TotalTime>196</TotalTime>
  <Words>376</Words>
  <Application>Microsoft Office PowerPoint</Application>
  <PresentationFormat>Panoramiczny</PresentationFormat>
  <Paragraphs>55</Paragraphs>
  <Slides>28</Slides>
  <Notes>2</Notes>
  <HiddenSlides>0</HiddenSlides>
  <MMClips>2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28</vt:i4>
      </vt:variant>
    </vt:vector>
  </HeadingPairs>
  <TitlesOfParts>
    <vt:vector size="32" baseType="lpstr">
      <vt:lpstr>Arial</vt:lpstr>
      <vt:lpstr>Calibri</vt:lpstr>
      <vt:lpstr>Century Gothic</vt:lpstr>
      <vt:lpstr>Siatka</vt:lpstr>
      <vt:lpstr>Prezentacja programu PowerPoint</vt:lpstr>
      <vt:lpstr>Life inside a PRison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What words do you associate with prisons?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iwj</dc:creator>
  <cp:lastModifiedBy>iwj</cp:lastModifiedBy>
  <cp:revision>2</cp:revision>
  <dcterms:created xsi:type="dcterms:W3CDTF">2026-02-15T15:29:20Z</dcterms:created>
  <dcterms:modified xsi:type="dcterms:W3CDTF">2026-02-15T18:45:33Z</dcterms:modified>
</cp:coreProperties>
</file>